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9" r:id="rId1"/>
  </p:sldMasterIdLst>
  <p:notesMasterIdLst>
    <p:notesMasterId r:id="rId36"/>
  </p:notesMasterIdLst>
  <p:handoutMasterIdLst>
    <p:handoutMasterId r:id="rId37"/>
  </p:handoutMasterIdLst>
  <p:sldIdLst>
    <p:sldId id="264" r:id="rId2"/>
    <p:sldId id="287" r:id="rId3"/>
    <p:sldId id="257" r:id="rId4"/>
    <p:sldId id="258" r:id="rId5"/>
    <p:sldId id="259" r:id="rId6"/>
    <p:sldId id="260" r:id="rId7"/>
    <p:sldId id="291" r:id="rId8"/>
    <p:sldId id="292" r:id="rId9"/>
    <p:sldId id="261" r:id="rId10"/>
    <p:sldId id="262" r:id="rId11"/>
    <p:sldId id="263" r:id="rId12"/>
    <p:sldId id="265" r:id="rId13"/>
    <p:sldId id="266" r:id="rId14"/>
    <p:sldId id="267" r:id="rId15"/>
    <p:sldId id="268" r:id="rId16"/>
    <p:sldId id="269" r:id="rId17"/>
    <p:sldId id="28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94" r:id="rId29"/>
    <p:sldId id="295" r:id="rId30"/>
    <p:sldId id="288" r:id="rId31"/>
    <p:sldId id="293" r:id="rId32"/>
    <p:sldId id="285" r:id="rId33"/>
    <p:sldId id="290" r:id="rId34"/>
    <p:sldId id="296" r:id="rId35"/>
  </p:sldIdLst>
  <p:sldSz cx="9144000" cy="6858000" type="screen4x3"/>
  <p:notesSz cx="6858000" cy="9144000"/>
  <p:custDataLst>
    <p:tags r:id="rId38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009999"/>
    <a:srgbClr val="FF3300"/>
    <a:srgbClr val="CC99FF"/>
    <a:srgbClr val="CC0066"/>
    <a:srgbClr val="FF5050"/>
    <a:srgbClr val="FF993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47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</a:defRPr>
            </a:lvl1pPr>
          </a:lstStyle>
          <a:p>
            <a:pPr>
              <a:defRPr/>
            </a:pPr>
            <a:fld id="{1A2883CF-0D34-4A37-A35E-C5AF75F9C82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4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Asılın metin stilleri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</a:defRPr>
            </a:lvl1pPr>
          </a:lstStyle>
          <a:p>
            <a:pPr>
              <a:defRPr/>
            </a:pPr>
            <a:fld id="{7BB51140-C758-4356-AD08-7B09FD8D9D3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67AAF4E-685B-4144-87C6-E3545B6CF16E}" type="slidenum">
              <a:rPr kumimoji="0" lang="tr-TR" altLang="tr-TR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kumimoji="0" lang="tr-TR" altLang="tr-TR" smtClean="0">
              <a:latin typeface="Times New Roman" panose="02020603050405020304" pitchFamily="18" charset="0"/>
            </a:endParaRPr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360C2E5-3D7E-4633-874E-9DF780808860}" type="slidenum">
              <a:rPr kumimoji="0" lang="tr-TR" altLang="tr-TR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kumimoji="0" lang="tr-TR" altLang="tr-TR" smtClean="0">
              <a:latin typeface="Times New Roman" panose="02020603050405020304" pitchFamily="18" charset="0"/>
            </a:endParaRPr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957BD93-AAC3-4022-A87A-BCC4145B9AE0}" type="slidenum">
              <a:rPr kumimoji="0" lang="tr-TR" altLang="tr-TR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kumimoji="0" lang="tr-TR" altLang="tr-TR" smtClean="0">
              <a:latin typeface="Times New Roman" panose="02020603050405020304" pitchFamily="18" charset="0"/>
            </a:endParaRPr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F94333D-02D5-4FE5-80C3-6386905A62C0}" type="slidenum">
              <a:rPr kumimoji="0" lang="tr-TR" altLang="tr-TR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kumimoji="0" lang="tr-TR" altLang="tr-TR" smtClean="0">
              <a:latin typeface="Times New Roman" panose="02020603050405020304" pitchFamily="18" charset="0"/>
            </a:endParaRPr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D9D6908-E366-4A0D-85E2-71F1792CD607}" type="slidenum">
              <a:rPr kumimoji="0" lang="tr-TR" altLang="tr-TR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kumimoji="0" lang="tr-TR" altLang="tr-TR" smtClean="0">
              <a:latin typeface="Times New Roman" panose="02020603050405020304" pitchFamily="18" charset="0"/>
            </a:endParaRPr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ED75382-B37A-4308-B5E0-504C0E163C8B}" type="slidenum">
              <a:rPr kumimoji="0" lang="tr-TR" altLang="tr-TR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kumimoji="0" lang="tr-TR" altLang="tr-TR" smtClean="0">
              <a:latin typeface="Times New Roman" panose="02020603050405020304" pitchFamily="18" charset="0"/>
            </a:endParaRPr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9C86731-D4FE-42BC-B53C-12B4B88188DF}" type="slidenum">
              <a:rPr kumimoji="0" lang="tr-TR" altLang="tr-TR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kumimoji="0" lang="tr-TR" altLang="tr-TR" smtClean="0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EF5491-4792-4EFC-BF3D-999A8F52E2E6}" type="slidenum">
              <a:rPr kumimoji="0" lang="tr-TR" altLang="tr-TR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kumimoji="0" lang="tr-TR" altLang="tr-TR" smtClean="0">
              <a:latin typeface="Times New Roman" panose="02020603050405020304" pitchFamily="18" charset="0"/>
            </a:endParaRPr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F38189-A1B9-42E0-8613-EC104B194CD8}" type="slidenum">
              <a:rPr kumimoji="0" lang="tr-TR" altLang="tr-TR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kumimoji="0" lang="tr-TR" altLang="tr-TR" smtClean="0">
              <a:latin typeface="Times New Roman" panose="02020603050405020304" pitchFamily="18" charset="0"/>
            </a:endParaRPr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5799 w 8042"/>
              <a:gd name="T1" fmla="*/ 10000 h 10000"/>
              <a:gd name="T2" fmla="*/ 5961 w 8042"/>
              <a:gd name="T3" fmla="*/ 9880 h 10000"/>
              <a:gd name="T4" fmla="*/ 5988 w 8042"/>
              <a:gd name="T5" fmla="*/ 9820 h 10000"/>
              <a:gd name="T6" fmla="*/ 8042 w 8042"/>
              <a:gd name="T7" fmla="*/ 5260 h 10000"/>
              <a:gd name="T8" fmla="*/ 8042 w 8042"/>
              <a:gd name="T9" fmla="*/ 4721 h 10000"/>
              <a:gd name="T10" fmla="*/ 5988 w 8042"/>
              <a:gd name="T11" fmla="*/ 221 h 10000"/>
              <a:gd name="T12" fmla="*/ 5961 w 8042"/>
              <a:gd name="T13" fmla="*/ 160 h 10000"/>
              <a:gd name="T14" fmla="*/ 5799 w 8042"/>
              <a:gd name="T15" fmla="*/ 41 h 10000"/>
              <a:gd name="T16" fmla="*/ 18 w 8042"/>
              <a:gd name="T17" fmla="*/ 0 h 10000"/>
              <a:gd name="T18" fmla="*/ 0 w 8042"/>
              <a:gd name="T19" fmla="*/ 9991 h 10000"/>
              <a:gd name="T20" fmla="*/ 5799 w 8042"/>
              <a:gd name="T21" fmla="*/ 10000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3D633-8B7F-4040-9158-E1CF1F25CF1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443186"/>
      </p:ext>
    </p:extLst>
  </p:cSld>
  <p:clrMapOvr>
    <a:masterClrMapping/>
  </p:clrMapOvr>
  <p:transition>
    <p:random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11702-785B-4885-910E-03DF576EBBE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15078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tr-TR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tr-TR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ACC95-814C-410C-B32C-51457B136F0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36690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F55C1-4156-4FBF-9F2D-D3532550342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25393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tr-TR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tr-TR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B6B6E-3A9A-496B-B2D1-FD452F603CB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15164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87295-FA8A-4097-811B-D502D95B378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50210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C38A0-5629-44DB-A336-F0EB92818C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08636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9B33-53ED-4A1A-BCB6-F1CE81892D2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16814664"/>
      </p:ext>
    </p:extLst>
  </p:cSld>
  <p:clrMapOvr>
    <a:masterClrMapping/>
  </p:clrMapOvr>
  <p:transition>
    <p:random/>
    <p:sndAc>
      <p:stSnd>
        <p:snd r:embed="rId1" name="camera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Küçük Resim Yer Tutucusu"/>
          <p:cNvSpPr>
            <a:spLocks noGrp="1"/>
          </p:cNvSpPr>
          <p:nvPr>
            <p:ph type="clipArt" sz="half" idx="1"/>
          </p:nvPr>
        </p:nvSpPr>
        <p:spPr>
          <a:xfrm>
            <a:off x="685800" y="1295400"/>
            <a:ext cx="3810000" cy="4648200"/>
          </a:xfrm>
        </p:spPr>
        <p:txBody>
          <a:bodyPr rtlCol="0"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67CF6-D51A-4712-AE02-5F468086F5E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14734148"/>
      </p:ext>
    </p:extLst>
  </p:cSld>
  <p:clrMapOvr>
    <a:masterClrMapping/>
  </p:clrMapOvr>
  <p:transition>
    <p:random/>
    <p:sndAc>
      <p:stSnd>
        <p:snd r:embed="rId1" name="camera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4648200" y="1295400"/>
            <a:ext cx="3810000" cy="4648200"/>
          </a:xfrm>
        </p:spPr>
        <p:txBody>
          <a:bodyPr rtlCol="0"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CF20-EC3F-41BC-94D6-D7A43260D8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00733594"/>
      </p:ext>
    </p:extLst>
  </p:cSld>
  <p:clrMapOvr>
    <a:masterClrMapping/>
  </p:clrMapOvr>
  <p:transition>
    <p:random/>
    <p:sndAc>
      <p:stSnd>
        <p:snd r:embed="rId1" name="camera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Başlık, Metin ve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Grafik Yer Tutucusu"/>
          <p:cNvSpPr>
            <a:spLocks noGrp="1"/>
          </p:cNvSpPr>
          <p:nvPr>
            <p:ph type="chart" sz="half" idx="2"/>
          </p:nvPr>
        </p:nvSpPr>
        <p:spPr>
          <a:xfrm>
            <a:off x="4648200" y="1295400"/>
            <a:ext cx="3810000" cy="4648200"/>
          </a:xfrm>
        </p:spPr>
        <p:txBody>
          <a:bodyPr rtlCol="0"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AD45E-683C-4A1C-9077-C47C886938C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46111006"/>
      </p:ext>
    </p:extLst>
  </p:cSld>
  <p:clrMapOvr>
    <a:masterClrMapping/>
  </p:clrMapOvr>
  <p:transition>
    <p:random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56381-F5BB-4F78-9EC5-6CB9A16A381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79199377"/>
      </p:ext>
    </p:extLst>
  </p:cSld>
  <p:clrMapOvr>
    <a:masterClrMapping/>
  </p:clrMapOvr>
  <p:transition>
    <p:random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3C6B7-893B-4535-9ECA-1963FF7965E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21924247"/>
      </p:ext>
    </p:extLst>
  </p:cSld>
  <p:clrMapOvr>
    <a:masterClrMapping/>
  </p:clrMapOvr>
  <p:transition>
    <p:random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85C1C-321F-4F8C-95AE-8A9CB43C1F0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01466201"/>
      </p:ext>
    </p:extLst>
  </p:cSld>
  <p:clrMapOvr>
    <a:masterClrMapping/>
  </p:clrMapOvr>
  <p:transition>
    <p:random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B6E9E-9168-4BE0-AF22-1B30CB2F1D0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34096944"/>
      </p:ext>
    </p:extLst>
  </p:cSld>
  <p:clrMapOvr>
    <a:masterClrMapping/>
  </p:clrMapOvr>
  <p:transition>
    <p:random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E1D4F-CA76-41CE-B683-0CF72A1434F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23822142"/>
      </p:ext>
    </p:extLst>
  </p:cSld>
  <p:clrMapOvr>
    <a:masterClrMapping/>
  </p:clrMapOvr>
  <p:transition>
    <p:random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B76C7-0702-448F-B35B-1A75A5AEE0F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73550470"/>
      </p:ext>
    </p:extLst>
  </p:cSld>
  <p:clrMapOvr>
    <a:masterClrMapping/>
  </p:clrMapOvr>
  <p:transition>
    <p:random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80A6D-9B83-4E76-A4C8-E7B0EF229CE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37371089"/>
      </p:ext>
    </p:extLst>
  </p:cSld>
  <p:clrMapOvr>
    <a:masterClrMapping/>
  </p:clrMapOvr>
  <p:transition>
    <p:random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105F0-B6DE-49B5-9B39-849328971FB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6650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audio" Target="../media/audio1.wav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</a:defRPr>
            </a:lvl1pPr>
          </a:lstStyle>
          <a:p>
            <a:pPr>
              <a:defRPr/>
            </a:pPr>
            <a:fld id="{1DEA1DE5-028E-4A0C-A6C7-29C9B20453E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89" r:id="rId2"/>
    <p:sldLayoutId id="2147484090" r:id="rId3"/>
    <p:sldLayoutId id="2147484091" r:id="rId4"/>
    <p:sldLayoutId id="2147484092" r:id="rId5"/>
    <p:sldLayoutId id="2147484093" r:id="rId6"/>
    <p:sldLayoutId id="2147484094" r:id="rId7"/>
    <p:sldLayoutId id="2147484095" r:id="rId8"/>
    <p:sldLayoutId id="2147484096" r:id="rId9"/>
    <p:sldLayoutId id="2147484097" r:id="rId10"/>
    <p:sldLayoutId id="2147484098" r:id="rId11"/>
    <p:sldLayoutId id="2147484099" r:id="rId12"/>
    <p:sldLayoutId id="2147484100" r:id="rId13"/>
    <p:sldLayoutId id="2147484101" r:id="rId14"/>
    <p:sldLayoutId id="2147484102" r:id="rId15"/>
    <p:sldLayoutId id="2147484103" r:id="rId16"/>
    <p:sldLayoutId id="2147484085" r:id="rId17"/>
    <p:sldLayoutId id="2147484086" r:id="rId18"/>
    <p:sldLayoutId id="2147484087" r:id="rId19"/>
  </p:sldLayoutIdLst>
  <p:transition>
    <p:random/>
    <p:sndAc>
      <p:stSnd>
        <p:snd r:embed="rId21" name="camera.wav"/>
      </p:stSnd>
    </p:sndAc>
  </p:transition>
  <p:timing>
    <p:tnLst>
      <p:par>
        <p:cTn id="1" dur="indefinite" restart="never" nodeType="tmRoot"/>
      </p:par>
    </p:tnLst>
  </p:timing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w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789363"/>
            <a:ext cx="7772400" cy="1670050"/>
          </a:xfrm>
        </p:spPr>
        <p:txBody>
          <a:bodyPr/>
          <a:lstStyle/>
          <a:p>
            <a:pPr algn="ctr"/>
            <a:r>
              <a:rPr lang="tr-TR" altLang="tr-TR" sz="3500" smtClean="0">
                <a:solidFill>
                  <a:srgbClr val="472D00"/>
                </a:solidFill>
                <a:latin typeface="Comic Sans MS" panose="030F0702030302020204" pitchFamily="66" charset="0"/>
                <a:ea typeface="Trebuchet MS" panose="020B0603020202020204" pitchFamily="34" charset="0"/>
                <a:cs typeface="Trebuchet MS" panose="020B0603020202020204" pitchFamily="34" charset="0"/>
              </a:rPr>
              <a:t>VERİMLİ DERS ÇALIŞMA YOLLARI</a:t>
            </a:r>
          </a:p>
        </p:txBody>
      </p:sp>
      <p:pic>
        <p:nvPicPr>
          <p:cNvPr id="20483" name="Resim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109538"/>
            <a:ext cx="4067175" cy="409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4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algn="ctr"/>
            <a:r>
              <a:rPr lang="tr-TR" altLang="tr-TR" sz="4400" smtClean="0">
                <a:solidFill>
                  <a:srgbClr val="FF9933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Kendinizi Tanıyın</a:t>
            </a:r>
          </a:p>
        </p:txBody>
      </p:sp>
      <p:sp>
        <p:nvSpPr>
          <p:cNvPr id="12291" name="Rectangle 15"/>
          <p:cNvSpPr>
            <a:spLocks noGrp="1" noChangeArrowheads="1"/>
          </p:cNvSpPr>
          <p:nvPr>
            <p:ph idx="1"/>
          </p:nvPr>
        </p:nvSpPr>
        <p:spPr>
          <a:xfrm>
            <a:off x="1981200" y="1295400"/>
            <a:ext cx="6400800" cy="4648200"/>
          </a:xfrm>
        </p:spPr>
        <p:txBody>
          <a:bodyPr rtlCol="0">
            <a:normAutofit/>
          </a:bodyPr>
          <a:lstStyle/>
          <a:p>
            <a:pPr lvl="4" algn="just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/>
            </a:pPr>
            <a:r>
              <a:rPr lang="tr-T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</a:t>
            </a:r>
            <a:r>
              <a:rPr lang="tr-T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Hangi alanlarda daha yetenekli</a:t>
            </a:r>
            <a:r>
              <a:rPr lang="tr-T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</a:t>
            </a:r>
            <a:r>
              <a:rPr lang="tr-T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olduğunuzu, nelere ilgi</a:t>
            </a:r>
            <a:r>
              <a:rPr lang="tr-T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g</a:t>
            </a:r>
            <a:r>
              <a:rPr lang="tr-T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österdiğinizi, gelecekte nasıl</a:t>
            </a:r>
            <a:r>
              <a:rPr lang="tr-T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</a:t>
            </a:r>
            <a:r>
              <a:rPr lang="tr-T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bir yaşam  istediğinizi tanıyın.</a:t>
            </a:r>
            <a:endParaRPr lang="tr-TR" sz="360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  <a:cs typeface="Times New Roman" pitchFamily="18" charset="0"/>
            </a:endParaRPr>
          </a:p>
          <a:p>
            <a:pPr lvl="4" algn="just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/>
            </a:pPr>
            <a:r>
              <a:rPr lang="tr-TR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 </a:t>
            </a:r>
          </a:p>
        </p:txBody>
      </p:sp>
      <p:sp>
        <p:nvSpPr>
          <p:cNvPr id="35844" name="PyramidChart 1;Master;1;0.15;3"/>
          <p:cNvSpPr>
            <a:spLocks noChangeArrowheads="1"/>
          </p:cNvSpPr>
          <p:nvPr/>
        </p:nvSpPr>
        <p:spPr bwMode="auto">
          <a:xfrm>
            <a:off x="1216025" y="1981200"/>
            <a:ext cx="6723063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tr-TR" altLang="tr-TR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latin typeface="+mn-lt"/>
            </a:endParaRPr>
          </a:p>
        </p:txBody>
      </p:sp>
      <p:sp>
        <p:nvSpPr>
          <p:cNvPr id="35846" name="PyramidChart 2;Master;1;0.15;3"/>
          <p:cNvSpPr>
            <a:spLocks noChangeArrowheads="1"/>
          </p:cNvSpPr>
          <p:nvPr/>
        </p:nvSpPr>
        <p:spPr bwMode="auto">
          <a:xfrm>
            <a:off x="1219200" y="2057400"/>
            <a:ext cx="6723063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tr-TR" altLang="tr-TR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latin typeface="+mn-lt"/>
            </a:endParaRPr>
          </a:p>
        </p:txBody>
      </p:sp>
      <p:pic>
        <p:nvPicPr>
          <p:cNvPr id="35848" name="Picture 51" descr="BD00028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3276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9" name="Text Box 52"/>
          <p:cNvSpPr txBox="1">
            <a:spLocks noChangeArrowheads="1"/>
          </p:cNvSpPr>
          <p:nvPr/>
        </p:nvSpPr>
        <p:spPr bwMode="auto">
          <a:xfrm>
            <a:off x="1547813" y="5435600"/>
            <a:ext cx="3962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tr-TR" altLang="tr-TR" sz="4000">
                <a:solidFill>
                  <a:schemeClr val="tx1"/>
                </a:solidFill>
                <a:latin typeface="Comic Sans MS" panose="030F0702030302020204" pitchFamily="66" charset="0"/>
              </a:rPr>
              <a:t>BEN KİMİM?</a:t>
            </a:r>
          </a:p>
        </p:txBody>
      </p:sp>
    </p:spTree>
  </p:cSld>
  <p:clrMapOvr>
    <a:masterClrMapping/>
  </p:clrMapOvr>
  <p:transition>
    <p:random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algn="ctr"/>
            <a:r>
              <a:rPr lang="tr-TR" altLang="tr-TR" sz="4400" smtClean="0">
                <a:solidFill>
                  <a:srgbClr val="FF9933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Hedefinizi  Tanıyın</a:t>
            </a:r>
          </a:p>
        </p:txBody>
      </p:sp>
      <p:sp>
        <p:nvSpPr>
          <p:cNvPr id="37891" name="Rectangle 7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pPr algn="just">
              <a:buFontTx/>
              <a:buNone/>
            </a:pPr>
            <a:endParaRPr lang="tr-TR" altLang="tr-TR" b="1" smtClean="0">
              <a:latin typeface="Comic Sans MS" panose="030F0702030302020204" pitchFamily="66" charset="0"/>
            </a:endParaRPr>
          </a:p>
          <a:p>
            <a:pPr algn="just">
              <a:buFontTx/>
              <a:buNone/>
            </a:pPr>
            <a:endParaRPr lang="tr-TR" altLang="tr-TR" b="1" smtClean="0">
              <a:latin typeface="Comic Sans MS" panose="030F0702030302020204" pitchFamily="66" charset="0"/>
            </a:endParaRPr>
          </a:p>
          <a:p>
            <a:pPr algn="just">
              <a:buFontTx/>
              <a:buNone/>
            </a:pPr>
            <a:r>
              <a:rPr lang="tr-TR" altLang="tr-TR" b="1" smtClean="0">
                <a:latin typeface="Comic Sans MS" panose="030F0702030302020204" pitchFamily="66" charset="0"/>
              </a:rPr>
              <a:t>	</a:t>
            </a:r>
            <a:r>
              <a:rPr lang="tr-TR" altLang="tr-TR" b="1" smtClean="0">
                <a:latin typeface="Comic Sans MS" panose="030F0702030302020204" pitchFamily="66" charset="0"/>
                <a:cs typeface="Times New Roman" panose="02020603050405020304" pitchFamily="18" charset="0"/>
              </a:rPr>
              <a:t>Ulaşmak istediğiniz mesleğin  çalışma koşullarını, bu meslek için gereken nitelikleri araştırın.</a:t>
            </a:r>
            <a:endParaRPr lang="tr-TR" altLang="tr-TR" smtClean="0">
              <a:latin typeface="Comic Sans MS" panose="030F0702030302020204" pitchFamily="66" charset="0"/>
            </a:endParaRPr>
          </a:p>
          <a:p>
            <a:pPr>
              <a:buFontTx/>
              <a:buNone/>
            </a:pPr>
            <a:endParaRPr lang="tr-TR" altLang="tr-TR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random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algn="ctr"/>
            <a:r>
              <a:rPr kumimoji="1" lang="tr-TR" altLang="tr-TR" sz="4400" smtClean="0">
                <a:solidFill>
                  <a:srgbClr val="FF9933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Gücünüzü  Tanıyın</a:t>
            </a:r>
            <a:endParaRPr kumimoji="1" lang="tr-TR" altLang="tr-TR" sz="4400" smtClean="0">
              <a:solidFill>
                <a:srgbClr val="FF9933"/>
              </a:solidFill>
              <a:latin typeface="Comic Sans MS" panose="030F0702030302020204" pitchFamily="66" charset="0"/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533400" y="1524000"/>
            <a:ext cx="7924800" cy="496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tr-TR" altLang="tr-TR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tr-TR" altLang="tr-TR" sz="3200" b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Hedeflerinize ulaşmak için  </a:t>
            </a:r>
            <a:r>
              <a:rPr kumimoji="1" lang="tr-TR" altLang="tr-TR" sz="3200" b="1">
                <a:solidFill>
                  <a:schemeClr val="tx1"/>
                </a:solidFill>
                <a:latin typeface="Comic Sans MS" panose="030F0702030302020204" pitchFamily="66" charset="0"/>
              </a:rPr>
              <a:t>şu anki b</a:t>
            </a:r>
            <a:r>
              <a:rPr kumimoji="1" lang="tr-TR" altLang="tr-TR" sz="3200" b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irikiminizi</a:t>
            </a:r>
            <a:r>
              <a:rPr kumimoji="1" lang="tr-TR" altLang="tr-TR" sz="3200" b="1">
                <a:solidFill>
                  <a:schemeClr val="tx1"/>
                </a:solidFill>
                <a:latin typeface="Comic Sans MS" panose="030F0702030302020204" pitchFamily="66" charset="0"/>
              </a:rPr>
              <a:t> ve buna göre ihtiyaçlarınızı saptayın.</a:t>
            </a:r>
          </a:p>
          <a:p>
            <a:pPr algn="just"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tr-TR" altLang="tr-TR" sz="3200" b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Gerçekçi olmayacak kadar yüksek ya da  ulaşabileceğinizin çok altında kalan yaşam hedeflerinin sizi hem başarısızlığa hem düş kırıklığına sürükleyeceğini unutmayın.</a:t>
            </a:r>
            <a:endParaRPr kumimoji="1" lang="tr-TR" altLang="tr-TR" sz="3200">
              <a:solidFill>
                <a:schemeClr val="tx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kumimoji="1" lang="tr-TR" altLang="tr-TR" sz="32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1" lang="tr-TR" altLang="tr-TR" b="1" i="1" smtClean="0">
                <a:solidFill>
                  <a:srgbClr val="FF9933"/>
                </a:solidFill>
                <a:latin typeface="Comic Sans MS" panose="030F0702030302020204" pitchFamily="66" charset="0"/>
                <a:cs typeface="Trebuchet MS" panose="020B0603020202020204" pitchFamily="34" charset="0"/>
              </a:rPr>
              <a:t/>
            </a:r>
            <a:br>
              <a:rPr kumimoji="1" lang="tr-TR" altLang="tr-TR" b="1" i="1" smtClean="0">
                <a:solidFill>
                  <a:srgbClr val="FF9933"/>
                </a:solidFill>
                <a:latin typeface="Comic Sans MS" panose="030F0702030302020204" pitchFamily="66" charset="0"/>
                <a:cs typeface="Trebuchet MS" panose="020B0603020202020204" pitchFamily="34" charset="0"/>
              </a:rPr>
            </a:br>
            <a:r>
              <a:rPr kumimoji="1" lang="tr-TR" altLang="tr-TR" b="1" i="1" smtClean="0">
                <a:solidFill>
                  <a:srgbClr val="FF9933"/>
                </a:solidFill>
                <a:latin typeface="Comic Sans MS" panose="030F0702030302020204" pitchFamily="66" charset="0"/>
                <a:cs typeface="Trebuchet MS" panose="020B0603020202020204" pitchFamily="34" charset="0"/>
              </a:rPr>
              <a:t>	</a:t>
            </a:r>
            <a:r>
              <a:rPr kumimoji="1" lang="tr-TR" altLang="tr-TR" b="1" i="1" smtClean="0">
                <a:solidFill>
                  <a:srgbClr val="FF9933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Gücünüzü  Geliştirmek  Elinizde</a:t>
            </a:r>
            <a:r>
              <a:rPr kumimoji="1" lang="tr-TR" altLang="tr-TR" b="1" i="1" smtClean="0">
                <a:solidFill>
                  <a:srgbClr val="FF99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tr-TR" altLang="tr-TR" b="1" i="1" smtClean="0">
                <a:solidFill>
                  <a:srgbClr val="FF9933"/>
                </a:solidFill>
                <a:latin typeface="Times New Roman" panose="02020603050405020304" pitchFamily="18" charset="0"/>
                <a:cs typeface="Trebuchet MS" panose="020B0603020202020204" pitchFamily="34" charset="0"/>
              </a:rPr>
              <a:t>...................</a:t>
            </a:r>
          </a:p>
        </p:txBody>
      </p:sp>
      <p:pic>
        <p:nvPicPr>
          <p:cNvPr id="40963" name="Picture 1028" descr="BD04972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938" y="2708275"/>
            <a:ext cx="48768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pPr algn="just">
              <a:buFontTx/>
              <a:buNone/>
            </a:pPr>
            <a:endParaRPr lang="tr-TR" altLang="tr-TR" b="1" smtClean="0"/>
          </a:p>
          <a:p>
            <a:pPr algn="just">
              <a:buFontTx/>
              <a:buNone/>
            </a:pPr>
            <a:r>
              <a:rPr lang="tr-TR" altLang="tr-TR" b="1" smtClean="0"/>
              <a:t>	</a:t>
            </a:r>
            <a:r>
              <a:rPr lang="tr-TR" altLang="tr-TR" b="1" smtClean="0">
                <a:cs typeface="Times New Roman" panose="02020603050405020304" pitchFamily="18" charset="0"/>
              </a:rPr>
              <a:t>Hedefler, yapmamız gereken çalışmaların planlanmasında bize yol gösteren kılavuzumuzdur. Hedefe ulaşmak, bilinçli ve disiplinli bir çabayı zorunlu kılar.</a:t>
            </a:r>
            <a:endParaRPr lang="tr-TR" altLang="tr-TR" smtClean="0"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tr-TR" altLang="tr-TR" smtClean="0">
                <a:cs typeface="Times New Roman" panose="02020603050405020304" pitchFamily="18" charset="0"/>
              </a:rPr>
              <a:t> </a:t>
            </a:r>
            <a:endParaRPr lang="tr-TR" altLang="tr-TR" smtClean="0"/>
          </a:p>
          <a:p>
            <a:pPr algn="just">
              <a:buFontTx/>
              <a:buNone/>
            </a:pPr>
            <a:endParaRPr lang="tr-TR" altLang="tr-TR" smtClean="0"/>
          </a:p>
          <a:p>
            <a:endParaRPr lang="tr-TR" altLang="tr-TR" smtClean="0"/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altLang="tr-TR" sz="2600" i="1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Hedefinize Yönelik  Olarak  Gelişebilme  İçin;</a:t>
            </a:r>
            <a:r>
              <a:rPr lang="tr-TR" altLang="tr-TR" sz="26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/>
            </a:r>
            <a:br>
              <a:rPr lang="tr-TR" altLang="tr-TR" sz="26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tr-TR" altLang="tr-TR" sz="2600" dirty="0" smtClean="0">
                <a:solidFill>
                  <a:srgbClr val="FF0000"/>
                </a:solidFill>
                <a:latin typeface="Comic Sans MS" panose="030F0702030302020204" pitchFamily="66" charset="0"/>
                <a:cs typeface="Trebuchet MS" panose="020B0603020202020204" pitchFamily="34" charset="0"/>
              </a:rPr>
              <a:t/>
            </a:r>
            <a:br>
              <a:rPr lang="tr-TR" altLang="tr-TR" sz="2600" dirty="0" smtClean="0">
                <a:solidFill>
                  <a:srgbClr val="FF0000"/>
                </a:solidFill>
                <a:latin typeface="Comic Sans MS" panose="030F0702030302020204" pitchFamily="66" charset="0"/>
                <a:cs typeface="Trebuchet MS" panose="020B0603020202020204" pitchFamily="34" charset="0"/>
              </a:rPr>
            </a:br>
            <a:endParaRPr lang="tr-TR" altLang="tr-TR" sz="2600" dirty="0" smtClean="0">
              <a:solidFill>
                <a:srgbClr val="FF0000"/>
              </a:solidFill>
              <a:latin typeface="Comic Sans MS" panose="030F0702030302020204" pitchFamily="66" charset="0"/>
              <a:cs typeface="Trebuchet MS" panose="020B0603020202020204" pitchFamily="34" charset="0"/>
            </a:endParaRP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1087438" y="1905000"/>
            <a:ext cx="8305800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tabLst>
                <a:tab pos="1046163" algn="l"/>
              </a:tabLst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tabLst>
                <a:tab pos="1046163" algn="l"/>
              </a:tabLst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tabLst>
                <a:tab pos="1046163" algn="l"/>
              </a:tabLst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tabLst>
                <a:tab pos="1046163" algn="l"/>
              </a:tabLst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tabLst>
                <a:tab pos="1046163" algn="l"/>
              </a:tabLst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tabLst>
                <a:tab pos="1046163" algn="l"/>
              </a:tabLst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tabLst>
                <a:tab pos="1046163" algn="l"/>
              </a:tabLst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tabLst>
                <a:tab pos="1046163" algn="l"/>
              </a:tabLst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tabLst>
                <a:tab pos="1046163" algn="l"/>
              </a:tabLst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800" b="1">
                <a:solidFill>
                  <a:srgbClr val="FF0000"/>
                </a:solidFill>
                <a:latin typeface="Wingdings" panose="05000000000000000000" pitchFamily="2" charset="2"/>
                <a:cs typeface="Times New Roman" panose="02020603050405020304" pitchFamily="18" charset="0"/>
              </a:rPr>
              <a:t>J</a:t>
            </a:r>
            <a:r>
              <a:rPr lang="tr-TR" altLang="tr-TR" sz="28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tr-TR" altLang="tr-TR" sz="2800" b="1">
                <a:solidFill>
                  <a:schemeClr val="tx2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Hedeflerinizi  gerçekçi biçimde tanımlayın.</a:t>
            </a:r>
            <a:r>
              <a:rPr lang="tr-TR" altLang="tr-TR" sz="2800">
                <a:solidFill>
                  <a:schemeClr val="tx2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/>
            </a:r>
            <a:br>
              <a:rPr lang="tr-TR" altLang="tr-TR" sz="2800">
                <a:solidFill>
                  <a:schemeClr val="tx2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tr-TR" altLang="tr-TR" sz="280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800" b="1">
                <a:solidFill>
                  <a:srgbClr val="FF0000"/>
                </a:solidFill>
                <a:latin typeface="Wingdings" panose="05000000000000000000" pitchFamily="2" charset="2"/>
                <a:cs typeface="Times New Roman" panose="02020603050405020304" pitchFamily="18" charset="0"/>
              </a:rPr>
              <a:t>J</a:t>
            </a:r>
            <a:r>
              <a:rPr lang="tr-TR" altLang="tr-TR" sz="2800" b="1">
                <a:solidFill>
                  <a:schemeClr val="tx2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800" b="1">
                <a:solidFill>
                  <a:schemeClr val="tx2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Ne kadarlık bir gelişme hedefi belirleyeceğinizi saptayın</a:t>
            </a:r>
            <a:r>
              <a:rPr lang="tr-TR" altLang="tr-TR" sz="2800">
                <a:solidFill>
                  <a:schemeClr val="tx2"/>
                </a:solidFill>
                <a:latin typeface="Comic Sans MS" panose="030F0702030302020204" pitchFamily="66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tr-TR" altLang="tr-TR" sz="280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2800">
                <a:solidFill>
                  <a:srgbClr val="FF0000"/>
                </a:solidFill>
                <a:latin typeface="Wingdings" panose="05000000000000000000" pitchFamily="2" charset="2"/>
                <a:cs typeface="Times New Roman" panose="02020603050405020304" pitchFamily="18" charset="0"/>
              </a:rPr>
              <a:t>J</a:t>
            </a:r>
            <a:r>
              <a:rPr lang="tr-TR" altLang="tr-TR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altLang="tr-TR" sz="2800" b="1">
                <a:solidFill>
                  <a:schemeClr val="tx2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Çalışmalarınız</a:t>
            </a:r>
            <a:r>
              <a:rPr lang="tr-TR" altLang="tr-TR" sz="2800" b="1">
                <a:solidFill>
                  <a:schemeClr val="tx2"/>
                </a:solidFill>
                <a:latin typeface="Times New Roman" panose="02020603050405020304" pitchFamily="18" charset="0"/>
              </a:rPr>
              <a:t>ı</a:t>
            </a:r>
            <a:r>
              <a:rPr lang="tr-TR" altLang="tr-TR" sz="2800" b="1">
                <a:solidFill>
                  <a:schemeClr val="tx2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engelleyen nedenleri belirleyin.</a:t>
            </a:r>
            <a:endParaRPr lang="tr-TR" altLang="tr-TR" sz="2800">
              <a:solidFill>
                <a:schemeClr val="tx2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tr-TR" sz="320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541338" y="19050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kumimoji="1" lang="tr-TR" altLang="tr-TR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7"/>
          <p:cNvSpPr>
            <a:spLocks noGrp="1" noChangeArrowheads="1"/>
          </p:cNvSpPr>
          <p:nvPr>
            <p:ph idx="1"/>
          </p:nvPr>
        </p:nvSpPr>
        <p:spPr>
          <a:xfrm>
            <a:off x="755650" y="1484313"/>
            <a:ext cx="7848600" cy="482441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kumimoji="1" lang="tr-TR" altLang="tr-TR" sz="2400" b="1" smtClean="0">
                <a:latin typeface="Times New Roman" panose="02020603050405020304" pitchFamily="18" charset="0"/>
              </a:rPr>
              <a:t>       </a:t>
            </a:r>
            <a:r>
              <a:rPr kumimoji="1" lang="tr-TR" altLang="tr-TR" sz="2400" b="1" smtClean="0">
                <a:latin typeface="Wingdings" panose="05000000000000000000" pitchFamily="2" charset="2"/>
                <a:cs typeface="Times New Roman" panose="02020603050405020304" pitchFamily="18" charset="0"/>
              </a:rPr>
              <a:t>J</a:t>
            </a:r>
            <a:r>
              <a:rPr kumimoji="1" lang="tr-TR" altLang="tr-TR" sz="2400" b="1" smtClean="0">
                <a:latin typeface="Times New Roman" panose="02020603050405020304" pitchFamily="18" charset="0"/>
              </a:rPr>
              <a:t> </a:t>
            </a:r>
            <a:r>
              <a:rPr lang="tr-TR" altLang="tr-TR" sz="2400" b="1" smtClean="0">
                <a:latin typeface="Comic Sans MS" panose="030F0702030302020204" pitchFamily="66" charset="0"/>
                <a:cs typeface="Times New Roman" panose="02020603050405020304" pitchFamily="18" charset="0"/>
              </a:rPr>
              <a:t>Zamanı en iyi biçimde değerlendirmek için çalışma programı belirleyin.</a:t>
            </a:r>
            <a:endParaRPr lang="tr-TR" altLang="tr-TR" sz="2400" b="1" smtClean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tr-TR" altLang="tr-TR" b="1" smtClean="0">
              <a:latin typeface="Comic Sans MS" panose="030F0702030302020204" pitchFamily="66" charset="0"/>
            </a:endParaRPr>
          </a:p>
        </p:txBody>
      </p:sp>
      <p:sp>
        <p:nvSpPr>
          <p:cNvPr id="44035" name="Rectangle 1030"/>
          <p:cNvSpPr>
            <a:spLocks noChangeArrowheads="1"/>
          </p:cNvSpPr>
          <p:nvPr/>
        </p:nvSpPr>
        <p:spPr bwMode="auto">
          <a:xfrm>
            <a:off x="1116013" y="2492375"/>
            <a:ext cx="7778750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tr-TR" altLang="tr-TR" sz="2400" b="1">
                <a:solidFill>
                  <a:schemeClr val="tx1"/>
                </a:solidFill>
                <a:latin typeface="Times New Roman" panose="02020603050405020304" pitchFamily="18" charset="0"/>
              </a:rPr>
              <a:t>  </a:t>
            </a:r>
            <a:r>
              <a:rPr kumimoji="1" lang="tr-TR" altLang="tr-TR" sz="2400" b="1">
                <a:solidFill>
                  <a:schemeClr val="tx1"/>
                </a:solidFill>
                <a:latin typeface="Wingdings" panose="05000000000000000000" pitchFamily="2" charset="2"/>
                <a:cs typeface="Times New Roman" panose="02020603050405020304" pitchFamily="18" charset="0"/>
              </a:rPr>
              <a:t>J</a:t>
            </a:r>
            <a:r>
              <a:rPr kumimoji="1" lang="tr-TR" altLang="tr-TR" sz="2400" b="1">
                <a:solidFill>
                  <a:schemeClr val="tx1"/>
                </a:solidFill>
                <a:latin typeface="Times New Roman" panose="02020603050405020304" pitchFamily="18" charset="0"/>
              </a:rPr>
              <a:t>    </a:t>
            </a:r>
            <a:r>
              <a:rPr kumimoji="1" lang="tr-TR" altLang="tr-TR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kumimoji="1" lang="tr-TR" altLang="tr-TR" sz="2400" b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Çalışma zamanlarını  verimli </a:t>
            </a:r>
            <a:endParaRPr kumimoji="1" lang="tr-TR" altLang="tr-TR" sz="2400" b="1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tr-TR" altLang="tr-TR" sz="2400" b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biçimde değerlendirmeniz</a:t>
            </a:r>
            <a:r>
              <a:rPr kumimoji="1" lang="tr-TR" altLang="tr-TR" sz="2400" b="1">
                <a:solidFill>
                  <a:schemeClr val="tx1"/>
                </a:solidFill>
                <a:latin typeface="Comic Sans MS" panose="030F0702030302020204" pitchFamily="66" charset="0"/>
              </a:rPr>
              <a:t>i sağlayacak öğrenme tekniklerini kullanın.</a:t>
            </a:r>
            <a:endParaRPr kumimoji="1" lang="tr-TR" altLang="tr-TR" sz="24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tr-TR" altLang="tr-TR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kumimoji="1" lang="tr-TR" altLang="tr-TR" sz="2400" b="1">
                <a:solidFill>
                  <a:schemeClr val="tx1"/>
                </a:solidFill>
                <a:latin typeface="Wingdings" panose="05000000000000000000" pitchFamily="2" charset="2"/>
                <a:cs typeface="Times New Roman" panose="02020603050405020304" pitchFamily="18" charset="0"/>
              </a:rPr>
              <a:t>J</a:t>
            </a:r>
            <a:r>
              <a:rPr kumimoji="1" lang="tr-TR" altLang="tr-TR" sz="2400" b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1" lang="tr-TR" altLang="tr-TR" sz="2400" b="1">
                <a:solidFill>
                  <a:schemeClr val="tx1"/>
                </a:solidFill>
                <a:latin typeface="Comic Sans MS" panose="030F0702030302020204" pitchFamily="66" charset="0"/>
              </a:rPr>
              <a:t>   </a:t>
            </a:r>
            <a:r>
              <a:rPr kumimoji="1" lang="tr-TR" altLang="tr-TR" sz="2400" b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Sınavda zamanı etkili biçimde değerlendirmek için sınav tekniğinizi geliştirin.</a:t>
            </a:r>
            <a:endParaRPr kumimoji="1" lang="tr-TR" altLang="tr-TR" sz="2400">
              <a:solidFill>
                <a:schemeClr val="tx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kumimoji="1" lang="tr-TR" altLang="tr-TR" sz="32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403350" y="549275"/>
            <a:ext cx="7567613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tr-TR" altLang="tr-TR" sz="400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“BAŞARIYA GİDEN YOL ÇOK ÇALIŞMAKTAN DEĞİL, SİSTEMLİ ÇALIŞMAKTAN GEÇER “</a:t>
            </a:r>
            <a:br>
              <a:rPr kumimoji="1" lang="tr-TR" altLang="tr-TR" sz="400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kumimoji="1" lang="tr-TR" altLang="tr-TR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1" lang="tr-TR" altLang="tr-TR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1" lang="tr-TR" altLang="tr-TR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059" name="Picture 3" descr="BS00559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3276600"/>
            <a:ext cx="5270500" cy="288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1046163" y="1268413"/>
            <a:ext cx="8077200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tr-TR" altLang="tr-TR" sz="4000" b="1" i="1">
                <a:solidFill>
                  <a:srgbClr val="FF99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Verimli Çalışma; Programlı </a:t>
            </a:r>
            <a:r>
              <a:rPr kumimoji="1" lang="tr-TR" altLang="tr-TR" sz="4000" b="1" i="1">
                <a:solidFill>
                  <a:srgbClr val="FF99FF"/>
                </a:solidFill>
                <a:latin typeface="Comic Sans MS" panose="030F0702030302020204" pitchFamily="66" charset="0"/>
              </a:rPr>
              <a:t>ç</a:t>
            </a:r>
            <a:r>
              <a:rPr kumimoji="1" lang="tr-TR" altLang="tr-TR" sz="4000" b="1" i="1">
                <a:solidFill>
                  <a:srgbClr val="FF99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alışmadır</a:t>
            </a:r>
            <a:endParaRPr kumimoji="1" lang="tr-TR" altLang="tr-TR" sz="4000" b="1">
              <a:solidFill>
                <a:srgbClr val="FF99FF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kumimoji="1" lang="tr-TR" altLang="tr-TR" sz="3600" b="1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tr-TR" altLang="tr-TR" sz="3600" b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Zamanı programlamak yaşamı programlamaktır. </a:t>
            </a:r>
            <a:endParaRPr kumimoji="1" lang="tr-TR" altLang="tr-TR" sz="36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algn="ctr"/>
            <a:r>
              <a:rPr lang="tr-TR" altLang="tr-TR" b="1" i="1" smtClean="0">
                <a:solidFill>
                  <a:srgbClr val="FF6633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Çalışma Programınızı  Ha</a:t>
            </a:r>
            <a:r>
              <a:rPr lang="tr-TR" altLang="tr-TR" b="1" i="1" smtClean="0">
                <a:solidFill>
                  <a:srgbClr val="FF6633"/>
                </a:solidFill>
                <a:latin typeface="Comic Sans MS" panose="030F0702030302020204" pitchFamily="66" charset="0"/>
                <a:ea typeface="Trebuchet MS" panose="020B0603020202020204" pitchFamily="34" charset="0"/>
                <a:cs typeface="Trebuchet MS" panose="020B0603020202020204" pitchFamily="34" charset="0"/>
              </a:rPr>
              <a:t>zır</a:t>
            </a:r>
            <a:r>
              <a:rPr lang="tr-TR" altLang="tr-TR" b="1" i="1" smtClean="0">
                <a:solidFill>
                  <a:srgbClr val="FF6633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ladınız Mı?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>
                <a:cs typeface="Times New Roman" panose="02020603050405020304" pitchFamily="18" charset="0"/>
              </a:rPr>
              <a:t>İyi bir program </a:t>
            </a:r>
            <a:endParaRPr lang="tr-TR" altLang="tr-TR" b="1" smtClean="0"/>
          </a:p>
          <a:p>
            <a:pPr>
              <a:buFontTx/>
              <a:buNone/>
            </a:pPr>
            <a:r>
              <a:rPr lang="tr-TR" altLang="tr-TR" b="1" smtClean="0">
                <a:cs typeface="Times New Roman" panose="02020603050405020304" pitchFamily="18" charset="0"/>
              </a:rPr>
              <a:t>"</a:t>
            </a:r>
            <a:r>
              <a:rPr lang="tr-TR" altLang="tr-TR" i="1" smtClean="0">
                <a:cs typeface="Times New Roman" panose="02020603050405020304" pitchFamily="18" charset="0"/>
              </a:rPr>
              <a:t>ne zaman çalışmalıyım"</a:t>
            </a:r>
            <a:r>
              <a:rPr lang="tr-TR" altLang="tr-TR" b="1" smtClean="0">
                <a:cs typeface="Times New Roman" panose="02020603050405020304" pitchFamily="18" charset="0"/>
              </a:rPr>
              <a:t> ,</a:t>
            </a:r>
            <a:r>
              <a:rPr lang="tr-TR" altLang="tr-TR" i="1" smtClean="0">
                <a:solidFill>
                  <a:srgbClr val="FF5050"/>
                </a:solidFill>
                <a:cs typeface="Times New Roman" panose="02020603050405020304" pitchFamily="18" charset="0"/>
              </a:rPr>
              <a:t> </a:t>
            </a:r>
            <a:endParaRPr lang="tr-TR" altLang="tr-TR" i="1" smtClean="0">
              <a:solidFill>
                <a:srgbClr val="FF5050"/>
              </a:solidFill>
            </a:endParaRPr>
          </a:p>
          <a:p>
            <a:pPr>
              <a:buFontTx/>
              <a:buNone/>
            </a:pPr>
            <a:r>
              <a:rPr lang="tr-TR" altLang="tr-TR" i="1" smtClean="0">
                <a:cs typeface="Times New Roman" panose="02020603050405020304" pitchFamily="18" charset="0"/>
              </a:rPr>
              <a:t>"neyi çalışmalıyım", </a:t>
            </a:r>
            <a:endParaRPr lang="tr-TR" altLang="tr-TR" i="1" smtClean="0"/>
          </a:p>
          <a:p>
            <a:pPr>
              <a:buFontTx/>
              <a:buNone/>
            </a:pPr>
            <a:r>
              <a:rPr lang="tr-TR" altLang="tr-TR" i="1" smtClean="0">
                <a:cs typeface="Times New Roman" panose="02020603050405020304" pitchFamily="18" charset="0"/>
              </a:rPr>
              <a:t>ne kadar çalışmalıyım", </a:t>
            </a:r>
            <a:endParaRPr lang="tr-TR" altLang="tr-TR" i="1" smtClean="0"/>
          </a:p>
          <a:p>
            <a:pPr>
              <a:buFontTx/>
              <a:buNone/>
            </a:pPr>
            <a:r>
              <a:rPr lang="tr-TR" altLang="tr-TR" i="1" smtClean="0">
                <a:cs typeface="Times New Roman" panose="02020603050405020304" pitchFamily="18" charset="0"/>
              </a:rPr>
              <a:t>"nasıl çalışmalıyım" </a:t>
            </a:r>
            <a:endParaRPr lang="tr-TR" altLang="tr-TR" i="1" smtClean="0"/>
          </a:p>
          <a:p>
            <a:pPr>
              <a:buFontTx/>
              <a:buNone/>
            </a:pPr>
            <a:endParaRPr lang="tr-TR" altLang="tr-TR" b="1" smtClean="0"/>
          </a:p>
          <a:p>
            <a:pPr>
              <a:buFontTx/>
              <a:buNone/>
            </a:pPr>
            <a:r>
              <a:rPr lang="tr-TR" altLang="tr-TR" b="1" smtClean="0">
                <a:cs typeface="Times New Roman" panose="02020603050405020304" pitchFamily="18" charset="0"/>
              </a:rPr>
              <a:t>sorularına yanıt verebilmelidir.</a:t>
            </a:r>
            <a:endParaRPr lang="tr-TR" altLang="tr-TR" smtClean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tr-TR" altLang="tr-TR" smtClean="0"/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476375" y="1127125"/>
            <a:ext cx="7772400" cy="247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tr-TR" altLang="tr-TR" sz="3600" b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“Hedefi olmayan gemiye hiçbir rüzgar yardım etmez”</a:t>
            </a:r>
            <a:r>
              <a:rPr kumimoji="1" lang="tr-TR" altLang="tr-TR" sz="36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/>
            </a:r>
            <a:br>
              <a:rPr kumimoji="1" lang="tr-TR" altLang="tr-TR" sz="36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kumimoji="1" lang="tr-TR" altLang="tr-TR" sz="3600" b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/>
            </a:r>
            <a:br>
              <a:rPr kumimoji="1" lang="tr-TR" altLang="tr-TR" sz="3600" b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kumimoji="1" lang="tr-TR" altLang="tr-TR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1" lang="tr-TR" altLang="tr-TR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1" lang="tr-TR" altLang="tr-TR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531" name="Picture 3" descr="PE0325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325" y="2362200"/>
            <a:ext cx="5719763" cy="288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838200" y="609600"/>
            <a:ext cx="7543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tr-TR" altLang="tr-TR" sz="3600" i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Ne Zaman Çalışmalıyım?</a:t>
            </a:r>
            <a:endParaRPr kumimoji="1" lang="tr-TR" altLang="tr-TR" sz="3600">
              <a:solidFill>
                <a:schemeClr val="tx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tr-TR" altLang="tr-TR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1" lang="tr-TR" altLang="tr-TR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1" lang="tr-TR" altLang="tr-TR" sz="24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ClrTx/>
              <a:buFontTx/>
              <a:buNone/>
            </a:pPr>
            <a:endParaRPr kumimoji="1" lang="tr-TR" altLang="tr-TR" sz="24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tr-TR" altLang="tr-TR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1" lang="tr-TR" altLang="tr-TR" sz="3200" b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Uzun dönemli ve kalıcı bir öğrenme için çalışmayı en verimli olunan zamanlara düzenli aralıklarla</a:t>
            </a:r>
            <a:r>
              <a:rPr kumimoji="1" lang="tr-TR" altLang="tr-TR" sz="3200" b="1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kumimoji="1" lang="tr-TR" altLang="tr-TR" sz="3200" b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dağıtarak programlamak gerekir.</a:t>
            </a:r>
            <a:endParaRPr kumimoji="1" lang="tr-TR" altLang="tr-TR" sz="3200">
              <a:solidFill>
                <a:schemeClr val="tx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kumimoji="1" lang="tr-TR" altLang="tr-TR" sz="36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altLang="tr-TR" sz="4000" b="1" i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Neyi  Çalışmalıyım?</a:t>
            </a:r>
            <a:r>
              <a:rPr lang="tr-TR" altLang="tr-TR" sz="40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/>
            </a:r>
            <a:br>
              <a:rPr lang="tr-TR" altLang="tr-TR" sz="40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tr-TR" altLang="tr-TR" sz="4000" b="1" smtClean="0">
              <a:solidFill>
                <a:schemeClr val="tx1">
                  <a:lumMod val="85000"/>
                  <a:lumOff val="15000"/>
                </a:schemeClr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>
          <a:xfrm>
            <a:off x="1547813" y="2133600"/>
            <a:ext cx="6734175" cy="37766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>
                <a:cs typeface="Times New Roman" panose="02020603050405020304" pitchFamily="18" charset="0"/>
              </a:rPr>
              <a:t>	</a:t>
            </a:r>
            <a:r>
              <a:rPr lang="tr-TR" altLang="tr-TR" sz="2400" b="1" smtClean="0"/>
              <a:t>H</a:t>
            </a:r>
            <a:r>
              <a:rPr lang="tr-TR" altLang="tr-TR" sz="2400" b="1" smtClean="0">
                <a:cs typeface="Times New Roman" panose="02020603050405020304" pitchFamily="18" charset="0"/>
              </a:rPr>
              <a:t>aftalık ders çalışma programı düzenlenirken yeni işlenen konulara öncelikli olarak yer verilmelidir. Bu konularla ilgili çalışmalardan kalan zamanlara daha önce öğrenilmiş konulardan o haftanın planına alınacak olanlar dengeli biçimde yerleştirilmelidir.</a:t>
            </a:r>
            <a:endParaRPr lang="tr-TR" altLang="tr-TR" sz="2400" smtClean="0">
              <a:cs typeface="Times New Roman" panose="02020603050405020304" pitchFamily="18" charset="0"/>
            </a:endParaRPr>
          </a:p>
          <a:p>
            <a:pPr algn="r">
              <a:buFontTx/>
              <a:buNone/>
            </a:pPr>
            <a:endParaRPr lang="tr-TR" altLang="tr-TR" smtClean="0"/>
          </a:p>
          <a:p>
            <a:pPr algn="r">
              <a:buFontTx/>
              <a:buNone/>
            </a:pPr>
            <a:endParaRPr lang="tr-TR" altLang="tr-TR" smtClean="0"/>
          </a:p>
          <a:p>
            <a:endParaRPr lang="tr-TR" altLang="tr-TR" smtClean="0"/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8001000" cy="40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tr-TR" altLang="tr-TR" sz="4000" b="1" i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Nasıl  Çalışmalıyım?</a:t>
            </a:r>
            <a:endParaRPr kumimoji="1" lang="tr-TR" altLang="tr-TR" sz="4000" b="1">
              <a:solidFill>
                <a:schemeClr val="tx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kumimoji="1" lang="tr-TR" altLang="tr-TR" sz="4000" b="1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tr-TR" altLang="tr-TR" sz="4000" b="1" i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Çalışma Programı Nasıl Hazırlanır?</a:t>
            </a:r>
            <a:endParaRPr kumimoji="1" lang="tr-TR" altLang="tr-TR" sz="4000" b="1">
              <a:solidFill>
                <a:schemeClr val="tx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kumimoji="1" lang="tr-TR" altLang="tr-TR" sz="4000" b="1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268413"/>
            <a:ext cx="7772400" cy="5410200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/>
            </a:pPr>
            <a:r>
              <a:rPr lang="tr-T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Wingdings" pitchFamily="2" charset="2"/>
                <a:cs typeface="Times New Roman" pitchFamily="18" charset="0"/>
              </a:rPr>
              <a:t>ü</a:t>
            </a:r>
            <a:r>
              <a:rPr lang="tr-T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Haftalık çalışma programı düzenlenirken en verimli saatlerin çalışmaya ayrılmasına dikkat edilmelidir. En verimli  çalışma ikişer saatlik dilimler halinde gerçekleştirilendir. Bu sürenin; kısa çalışma  </a:t>
            </a:r>
            <a:r>
              <a:rPr lang="tr-TR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(40 dk.) </a:t>
            </a:r>
            <a:r>
              <a:rPr lang="tr-T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tekrar</a:t>
            </a:r>
            <a:r>
              <a:rPr lang="tr-TR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(10 dk.) </a:t>
            </a:r>
            <a:r>
              <a:rPr lang="tr-T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ve dinlenme </a:t>
            </a:r>
            <a:r>
              <a:rPr lang="tr-TR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(10 dk.)</a:t>
            </a:r>
            <a:r>
              <a:rPr lang="tr-T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tekrar çalışma</a:t>
            </a:r>
            <a:r>
              <a:rPr lang="tr-TR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(40 dk.) </a:t>
            </a:r>
            <a:r>
              <a:rPr lang="tr-T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biçiminde yürütülmesi önerilir.</a:t>
            </a:r>
            <a:endParaRPr lang="tr-TR" sz="2800" dirty="0" smtClean="0">
              <a:solidFill>
                <a:schemeClr val="tx1">
                  <a:lumMod val="75000"/>
                  <a:lumOff val="2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/>
            </a:pPr>
            <a:r>
              <a:rPr lang="tr-T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 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/>
            </a:pPr>
            <a:r>
              <a:rPr lang="tr-T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Wingdings" pitchFamily="2" charset="2"/>
                <a:cs typeface="Times New Roman" pitchFamily="18" charset="0"/>
              </a:rPr>
              <a:t>ü</a:t>
            </a:r>
            <a:r>
              <a:rPr lang="tr-T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Planlanan çalışmalar, hafta içinde belirlenen çalışma gün ve saatleri dikkate alınarak zamana dağıtılmalıdır.</a:t>
            </a:r>
            <a:endParaRPr lang="tr-TR" sz="2800" dirty="0" smtClean="0">
              <a:solidFill>
                <a:schemeClr val="tx1">
                  <a:lumMod val="75000"/>
                  <a:lumOff val="25000"/>
                </a:schemeClr>
              </a:solidFill>
              <a:cs typeface="Times New Roman" pitchFamily="18" charset="0"/>
            </a:endParaRPr>
          </a:p>
          <a:p>
            <a:pPr algn="just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/>
            </a:pPr>
            <a:r>
              <a:rPr lang="tr-T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 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/>
            </a:pPr>
            <a:r>
              <a:rPr lang="tr-T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 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/>
            </a:pPr>
            <a:endParaRPr lang="tr-TR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1042988" y="1557338"/>
            <a:ext cx="7696200" cy="217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lang="tr-TR" altLang="tr-TR" sz="2800" b="1">
                <a:solidFill>
                  <a:schemeClr val="tx1"/>
                </a:solidFill>
                <a:latin typeface="Wingdings" panose="05000000000000000000" pitchFamily="2" charset="2"/>
                <a:cs typeface="Times New Roman" panose="02020603050405020304" pitchFamily="18" charset="0"/>
              </a:rPr>
              <a:t>ü</a:t>
            </a:r>
            <a:r>
              <a:rPr lang="tr-TR" altLang="tr-TR" sz="2800" b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  Çalışma programı hazırlandıktan sonra çalışma odasında görülebilecek bir yere asılmalı ve günlük çalışmalar düzenli olarak kontrol edilmelidir.</a:t>
            </a:r>
            <a:endParaRPr lang="tr-TR" altLang="tr-TR" sz="2800">
              <a:solidFill>
                <a:schemeClr val="tx1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kumimoji="1" lang="tr-TR" altLang="tr-TR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1557338"/>
            <a:ext cx="7772400" cy="5105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tr-TR" altLang="tr-TR" sz="3600" b="1" smtClean="0">
                <a:solidFill>
                  <a:srgbClr val="FF9933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Haftalık Çalışma Programı Hafta Sonu  Gözden Geçirilerek:</a:t>
            </a:r>
            <a:r>
              <a:rPr lang="tr-TR" altLang="tr-TR" b="1" smtClean="0">
                <a:cs typeface="Times New Roman" panose="02020603050405020304" pitchFamily="18" charset="0"/>
              </a:rPr>
              <a:t>    </a:t>
            </a:r>
            <a:endParaRPr lang="tr-TR" altLang="tr-TR" b="1" smtClean="0"/>
          </a:p>
          <a:p>
            <a:pPr algn="ctr">
              <a:lnSpc>
                <a:spcPct val="90000"/>
              </a:lnSpc>
              <a:buFontTx/>
              <a:buNone/>
            </a:pPr>
            <a:endParaRPr lang="tr-TR" altLang="tr-TR" b="1" smtClean="0"/>
          </a:p>
          <a:p>
            <a:pPr>
              <a:lnSpc>
                <a:spcPct val="90000"/>
              </a:lnSpc>
            </a:pPr>
            <a:r>
              <a:rPr lang="tr-TR" altLang="tr-TR" b="1" smtClean="0">
                <a:cs typeface="Times New Roman" panose="02020603050405020304" pitchFamily="18" charset="0"/>
              </a:rPr>
              <a:t> Zamanı kullanmada yeterlilik</a:t>
            </a:r>
            <a:endParaRPr lang="tr-TR" altLang="tr-TR" b="1" smtClean="0"/>
          </a:p>
          <a:p>
            <a:pPr>
              <a:lnSpc>
                <a:spcPct val="90000"/>
              </a:lnSpc>
            </a:pPr>
            <a:r>
              <a:rPr lang="tr-TR" altLang="tr-TR" b="1" smtClean="0">
                <a:cs typeface="Times New Roman" panose="02020603050405020304" pitchFamily="18" charset="0"/>
              </a:rPr>
              <a:t> Gerçekleştirilemeyen çalışmalar</a:t>
            </a:r>
            <a:endParaRPr lang="tr-TR" altLang="tr-TR" b="1" smtClean="0"/>
          </a:p>
          <a:p>
            <a:pPr>
              <a:lnSpc>
                <a:spcPct val="90000"/>
              </a:lnSpc>
            </a:pPr>
            <a:r>
              <a:rPr lang="tr-TR" altLang="tr-TR" b="1" smtClean="0">
                <a:cs typeface="Times New Roman" panose="02020603050405020304" pitchFamily="18" charset="0"/>
              </a:rPr>
              <a:t> Çalışılan konularda belirlenen eksiklikler, açısından değerlendirilmeli ve bir sonraki haftanın programında bu aksamalar giderilmelidir.</a:t>
            </a:r>
            <a:endParaRPr lang="tr-TR" altLang="tr-TR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endParaRPr lang="tr-TR" altLang="tr-TR" smtClean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tr-TR" altLang="tr-TR" smtClean="0"/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719138" y="1066800"/>
            <a:ext cx="7924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tr-TR" altLang="tr-TR" sz="3200">
                <a:solidFill>
                  <a:srgbClr val="FF0000"/>
                </a:solidFill>
                <a:latin typeface="Comic Sans MS" panose="030F0702030302020204" pitchFamily="66" charset="0"/>
              </a:rPr>
              <a:t>VERİMLİ ÖĞRENME NEDİR NASIL SAĞLANIR ?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795338" y="2636838"/>
            <a:ext cx="7848600" cy="244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tr-TR" altLang="tr-TR" sz="2800">
                <a:solidFill>
                  <a:schemeClr val="tx1"/>
                </a:solidFill>
                <a:latin typeface="Comic Sans MS" panose="030F0702030302020204" pitchFamily="66" charset="0"/>
              </a:rPr>
              <a:t>	</a:t>
            </a:r>
            <a:r>
              <a:rPr kumimoji="1" lang="tr-TR" altLang="tr-TR" sz="280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Verimli çalışma, düzenli bir çalışma ortamında, önceden hazırlanmış bir plana uygun ve dikkati çalışılacak konuya yoğunlaştırarak yürütülen çalışmadır.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kumimoji="1" lang="tr-TR" altLang="tr-TR" sz="28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052513"/>
            <a:ext cx="7772400" cy="5334000"/>
          </a:xfrm>
        </p:spPr>
        <p:txBody>
          <a:bodyPr/>
          <a:lstStyle/>
          <a:p>
            <a:pPr algn="just">
              <a:buFontTx/>
              <a:buNone/>
            </a:pPr>
            <a:endParaRPr lang="tr-TR" altLang="tr-TR" smtClean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tr-TR" altLang="tr-TR" sz="4000" smtClean="0">
                <a:solidFill>
                  <a:schemeClr val="tx1"/>
                </a:solidFill>
                <a:latin typeface="Wingdings" panose="05000000000000000000" pitchFamily="2" charset="2"/>
                <a:cs typeface="Times New Roman" panose="02020603050405020304" pitchFamily="18" charset="0"/>
              </a:rPr>
              <a:t>Ø</a:t>
            </a:r>
            <a:r>
              <a:rPr lang="tr-TR" altLang="tr-TR" sz="400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tr-TR" altLang="tr-TR" sz="4000" b="1" smtClean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Derse ön hazırlıkla gelerek, aktif dinleyerek, anlaşılmaya</a:t>
            </a:r>
            <a:r>
              <a:rPr lang="tr-TR" altLang="tr-TR" sz="4000" b="1" smtClean="0">
                <a:solidFill>
                  <a:schemeClr val="tx1"/>
                </a:solidFill>
                <a:latin typeface="Comic Sans MS" panose="030F0702030302020204" pitchFamily="66" charset="0"/>
              </a:rPr>
              <a:t>n</a:t>
            </a:r>
            <a:r>
              <a:rPr lang="tr-TR" altLang="tr-TR" sz="4000" b="1" smtClean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noktaları soruya dönüştürerek, düzenli notlar tutarak dersi daha iyi anlayabiliriz</a:t>
            </a:r>
            <a:r>
              <a:rPr lang="tr-TR" altLang="tr-TR" smtClean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None/>
            </a:pPr>
            <a:endParaRPr lang="tr-TR" altLang="tr-TR" b="1" smtClean="0">
              <a:solidFill>
                <a:schemeClr val="accent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3"/>
          <p:cNvSpPr txBox="1">
            <a:spLocks noChangeArrowheads="1"/>
          </p:cNvSpPr>
          <p:nvPr/>
        </p:nvSpPr>
        <p:spPr bwMode="auto">
          <a:xfrm>
            <a:off x="1187450" y="765175"/>
            <a:ext cx="7467600" cy="448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tr-TR" altLang="tr-TR" sz="28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Wingdings" panose="05000000000000000000" pitchFamily="2" charset="2"/>
                <a:cs typeface="Times New Roman" panose="02020603050405020304" pitchFamily="18" charset="0"/>
              </a:rPr>
              <a:t>Ø</a:t>
            </a:r>
            <a:r>
              <a:rPr lang="tr-TR" altLang="tr-TR" sz="400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tr-TR" altLang="tr-TR" sz="4000" b="1">
                <a:solidFill>
                  <a:schemeClr val="accent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Alınan bilgiler kullanılabilir ve korunabilir bilgilere dönüştürmek için evde zaman ve içerik açısından iyi düzenlenmiş bir çalışma programı hazırlayabiliriz. </a:t>
            </a: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1484313"/>
            <a:ext cx="6592888" cy="377825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/>
            </a:pPr>
            <a:r>
              <a:rPr lang="tr-TR" sz="4000" dirty="0" smtClean="0">
                <a:solidFill>
                  <a:schemeClr val="tx1"/>
                </a:solidFill>
                <a:latin typeface="Wingdings" pitchFamily="2" charset="2"/>
                <a:cs typeface="Times New Roman" pitchFamily="18" charset="0"/>
              </a:rPr>
              <a:t>Ø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tr-TR" sz="4000" b="1" dirty="0" smtClean="0">
                <a:solidFill>
                  <a:schemeClr val="tx1"/>
                </a:solidFill>
                <a:latin typeface="Comic Sans MS" pitchFamily="66" charset="0"/>
              </a:rPr>
              <a:t>Ö</a:t>
            </a:r>
            <a:r>
              <a:rPr lang="tr-TR" sz="4000" b="1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ğrendiğiniz bilgileri zamana karşı hızlı kullanabilme becerisini geliştirebilmek için süratlenme amacıyla düzenli aralıklarla süreli test çözümü yapabiliriz.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/>
            </a:pPr>
            <a:endParaRPr lang="tr-TR" sz="4000" b="1" dirty="0" smtClean="0">
              <a:solidFill>
                <a:srgbClr val="CC99FF"/>
              </a:solidFill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tr-T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"/>
          <p:cNvSpPr>
            <a:spLocks noGrp="1" noChangeArrowheads="1"/>
          </p:cNvSpPr>
          <p:nvPr>
            <p:ph idx="1"/>
          </p:nvPr>
        </p:nvSpPr>
        <p:spPr>
          <a:xfrm>
            <a:off x="971550" y="1196975"/>
            <a:ext cx="7772400" cy="2209800"/>
          </a:xfrm>
        </p:spPr>
        <p:txBody>
          <a:bodyPr rtlCol="0">
            <a:normAutofit fontScale="92500"/>
          </a:bodyPr>
          <a:lstStyle/>
          <a:p>
            <a:pPr algn="ctr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/>
            </a:pPr>
            <a:r>
              <a:rPr lang="tr-T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ÖLÇÜLÜ  VE DÜZENLİ  YAPILAN HER  ÇALIŞMANIN  SONU BAŞARILI  OLUR!..</a:t>
            </a:r>
            <a:r>
              <a:rPr lang="tr-T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</a:t>
            </a:r>
          </a:p>
        </p:txBody>
      </p:sp>
      <p:pic>
        <p:nvPicPr>
          <p:cNvPr id="23555" name="Picture 8" descr="BD05219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613" y="3200400"/>
            <a:ext cx="36607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026"/>
          <p:cNvSpPr txBox="1">
            <a:spLocks noChangeArrowheads="1"/>
          </p:cNvSpPr>
          <p:nvPr/>
        </p:nvSpPr>
        <p:spPr bwMode="auto">
          <a:xfrm>
            <a:off x="1042988" y="1268413"/>
            <a:ext cx="76962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altLang="tr-TR" dirty="0">
                <a:cs typeface="Times New Roman" panose="02020603050405020304" pitchFamily="18" charset="0"/>
              </a:rPr>
              <a:t> </a:t>
            </a:r>
            <a:r>
              <a:rPr lang="tr-TR" altLang="tr-TR" sz="4000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“ ANLAMANIN EN İYİ YOLU TEKRAR ETMEKTİR.” </a:t>
            </a:r>
          </a:p>
        </p:txBody>
      </p:sp>
      <p:pic>
        <p:nvPicPr>
          <p:cNvPr id="58371" name="Picture 1027" descr="BD04924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852738"/>
            <a:ext cx="3429000" cy="30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altLang="tr-TR" sz="4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cs typeface="Trebuchet MS" panose="020B0603020202020204" pitchFamily="34" charset="0"/>
              </a:rPr>
              <a:t>UNUTMAYIN...!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/>
            </a:pPr>
            <a:r>
              <a:rPr lang="tr-TR" sz="36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% 100 Öğrenilen bir bilginin;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/>
            </a:pPr>
            <a:r>
              <a:rPr lang="tr-TR" sz="36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			20 dakika içinde %50 sini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/>
            </a:pPr>
            <a:r>
              <a:rPr lang="tr-TR" sz="36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			60 dakika içinde %70 ini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/>
            </a:pPr>
            <a:r>
              <a:rPr lang="tr-TR" sz="36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			24 saatte ise %80 nini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/>
            </a:pPr>
            <a:endParaRPr lang="tr-TR" sz="3600" b="1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/>
            </a:pPr>
            <a:r>
              <a:rPr lang="tr-TR" sz="36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					UNUTUYORUZ...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/>
            </a:pPr>
            <a:r>
              <a:rPr lang="tr-TR" sz="36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					</a:t>
            </a: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altLang="tr-TR" i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Tekrar Programı Nasıl Uygulanır?</a:t>
            </a:r>
            <a:r>
              <a:rPr lang="tr-TR" altLang="tr-T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/>
            </a:r>
            <a:br>
              <a:rPr lang="tr-TR" altLang="tr-T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</a:br>
            <a:endParaRPr lang="tr-TR" altLang="tr-TR" dirty="0" smtClean="0">
              <a:solidFill>
                <a:schemeClr val="tx1">
                  <a:lumMod val="85000"/>
                  <a:lumOff val="1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2133600"/>
            <a:ext cx="7418387" cy="3778250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altLang="tr-TR" sz="2800" b="1" smtClean="0">
                <a:latin typeface="Times New Roman" panose="02020603050405020304" pitchFamily="18" charset="0"/>
              </a:rPr>
              <a:t>Geçen 						Tekrar 	Hafızada </a:t>
            </a:r>
          </a:p>
          <a:p>
            <a:pPr algn="just">
              <a:buFontTx/>
              <a:buNone/>
            </a:pPr>
            <a:r>
              <a:rPr lang="tr-TR" altLang="tr-TR" sz="2800" b="1" u="sng" smtClean="0">
                <a:latin typeface="Times New Roman" panose="02020603050405020304" pitchFamily="18" charset="0"/>
              </a:rPr>
              <a:t>Zaman						Süresi	kalma süresi</a:t>
            </a:r>
          </a:p>
          <a:p>
            <a:pPr algn="just">
              <a:buFontTx/>
              <a:buNone/>
            </a:pPr>
            <a:r>
              <a:rPr lang="tr-TR" altLang="tr-TR" sz="2800" smtClean="0">
                <a:solidFill>
                  <a:srgbClr val="FF0000"/>
                </a:solidFill>
                <a:latin typeface="Times New Roman" panose="02020603050405020304" pitchFamily="18" charset="0"/>
              </a:rPr>
              <a:t>1 saatlik çalışmadan sonra 	</a:t>
            </a:r>
            <a:r>
              <a:rPr lang="tr-TR" altLang="tr-TR" sz="2800" smtClean="0">
                <a:latin typeface="Times New Roman" panose="02020603050405020304" pitchFamily="18" charset="0"/>
              </a:rPr>
              <a:t>10 dakika	1 gün</a:t>
            </a:r>
          </a:p>
          <a:p>
            <a:pPr algn="just">
              <a:buFontTx/>
              <a:buNone/>
            </a:pPr>
            <a:r>
              <a:rPr lang="tr-TR" altLang="tr-TR" sz="2800" smtClean="0">
                <a:solidFill>
                  <a:srgbClr val="FF0000"/>
                </a:solidFill>
                <a:latin typeface="Times New Roman" panose="02020603050405020304" pitchFamily="18" charset="0"/>
              </a:rPr>
              <a:t>1 günün sonunda</a:t>
            </a:r>
            <a:r>
              <a:rPr lang="tr-TR" altLang="tr-TR" sz="2800" smtClean="0">
                <a:latin typeface="Times New Roman" panose="02020603050405020304" pitchFamily="18" charset="0"/>
              </a:rPr>
              <a:t>				5 dakika		1 hafta</a:t>
            </a:r>
          </a:p>
          <a:p>
            <a:pPr algn="just">
              <a:buFontTx/>
              <a:buNone/>
            </a:pPr>
            <a:r>
              <a:rPr lang="tr-TR" altLang="tr-TR" sz="2800" smtClean="0">
                <a:solidFill>
                  <a:srgbClr val="FF0000"/>
                </a:solidFill>
                <a:latin typeface="Times New Roman" panose="02020603050405020304" pitchFamily="18" charset="0"/>
              </a:rPr>
              <a:t>1 hafta sonra</a:t>
            </a:r>
            <a:r>
              <a:rPr lang="tr-TR" altLang="tr-TR" sz="2800" smtClean="0">
                <a:latin typeface="Times New Roman" panose="02020603050405020304" pitchFamily="18" charset="0"/>
              </a:rPr>
              <a:t>					10 dakika	1 ay</a:t>
            </a:r>
          </a:p>
          <a:p>
            <a:pPr algn="just">
              <a:buFontTx/>
              <a:buNone/>
            </a:pPr>
            <a:r>
              <a:rPr lang="tr-TR" altLang="tr-TR" sz="2800" smtClean="0">
                <a:solidFill>
                  <a:srgbClr val="FF0000"/>
                </a:solidFill>
                <a:latin typeface="Times New Roman" panose="02020603050405020304" pitchFamily="18" charset="0"/>
              </a:rPr>
              <a:t>1 ay sonra</a:t>
            </a:r>
            <a:r>
              <a:rPr lang="tr-TR" altLang="tr-TR" sz="2800" smtClean="0">
                <a:latin typeface="Times New Roman" panose="02020603050405020304" pitchFamily="18" charset="0"/>
              </a:rPr>
              <a:t>				5 dakika		</a:t>
            </a:r>
            <a:r>
              <a:rPr lang="tr-TR" altLang="tr-TR" sz="2400" smtClean="0">
                <a:latin typeface="Times New Roman" panose="02020603050405020304" pitchFamily="18" charset="0"/>
              </a:rPr>
              <a:t>uzun süreli bellek</a:t>
            </a: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187450" y="1700213"/>
            <a:ext cx="7315200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tr-TR" altLang="tr-TR" sz="4000">
                <a:solidFill>
                  <a:schemeClr val="hlink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Tekrarlar kar topuna benzer. Tepeden aşağıya yuvarlandıkça büyür, büyüdükçe hızı artar.</a:t>
            </a:r>
            <a:br>
              <a:rPr kumimoji="1" lang="tr-TR" altLang="tr-TR" sz="4000">
                <a:solidFill>
                  <a:schemeClr val="hlink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kumimoji="1" lang="tr-TR" altLang="tr-TR" sz="4000">
                <a:solidFill>
                  <a:schemeClr val="hlink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/>
            </a:r>
            <a:br>
              <a:rPr kumimoji="1" lang="tr-TR" altLang="tr-TR" sz="4000">
                <a:solidFill>
                  <a:schemeClr val="hlink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kumimoji="1" lang="tr-TR" altLang="tr-TR" sz="4000">
              <a:solidFill>
                <a:schemeClr val="hlink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4005263"/>
            <a:ext cx="7772400" cy="1670050"/>
          </a:xfrm>
        </p:spPr>
        <p:txBody>
          <a:bodyPr/>
          <a:lstStyle/>
          <a:p>
            <a:pPr algn="ctr"/>
            <a:r>
              <a:rPr lang="tr-TR" altLang="tr-TR" sz="2900" smtClean="0">
                <a:solidFill>
                  <a:srgbClr val="537680"/>
                </a:solidFill>
                <a:latin typeface="Comic Sans MS" panose="030F0702030302020204" pitchFamily="66" charset="0"/>
                <a:ea typeface="Trebuchet MS" panose="020B0603020202020204" pitchFamily="34" charset="0"/>
                <a:cs typeface="Trebuchet MS" panose="020B0603020202020204" pitchFamily="34" charset="0"/>
              </a:rPr>
              <a:t/>
            </a:r>
            <a:br>
              <a:rPr lang="tr-TR" altLang="tr-TR" sz="2900" smtClean="0">
                <a:solidFill>
                  <a:srgbClr val="537680"/>
                </a:solidFill>
                <a:latin typeface="Comic Sans MS" panose="030F0702030302020204" pitchFamily="66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tr-TR" altLang="tr-TR" sz="2900" smtClean="0">
                <a:solidFill>
                  <a:srgbClr val="537680"/>
                </a:solidFill>
                <a:latin typeface="Comic Sans MS" panose="030F0702030302020204" pitchFamily="66" charset="0"/>
                <a:ea typeface="Trebuchet MS" panose="020B0603020202020204" pitchFamily="34" charset="0"/>
                <a:cs typeface="Trebuchet MS" panose="020B0603020202020204" pitchFamily="34" charset="0"/>
              </a:rPr>
              <a:t/>
            </a:r>
            <a:br>
              <a:rPr lang="tr-TR" altLang="tr-TR" sz="2900" smtClean="0">
                <a:solidFill>
                  <a:srgbClr val="537680"/>
                </a:solidFill>
                <a:latin typeface="Comic Sans MS" panose="030F0702030302020204" pitchFamily="66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tr-TR" altLang="tr-TR" sz="2900" smtClean="0">
                <a:solidFill>
                  <a:srgbClr val="537680"/>
                </a:solidFill>
                <a:latin typeface="Comic Sans MS" panose="030F0702030302020204" pitchFamily="66" charset="0"/>
                <a:ea typeface="Trebuchet MS" panose="020B0603020202020204" pitchFamily="34" charset="0"/>
                <a:cs typeface="Trebuchet MS" panose="020B0603020202020204" pitchFamily="34" charset="0"/>
              </a:rPr>
              <a:t/>
            </a:r>
            <a:br>
              <a:rPr lang="tr-TR" altLang="tr-TR" sz="2900" smtClean="0">
                <a:solidFill>
                  <a:srgbClr val="537680"/>
                </a:solidFill>
                <a:latin typeface="Comic Sans MS" panose="030F0702030302020204" pitchFamily="66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tr-TR" altLang="tr-TR" sz="2900" smtClean="0">
                <a:solidFill>
                  <a:srgbClr val="537680"/>
                </a:solidFill>
                <a:latin typeface="Comic Sans MS" panose="030F0702030302020204" pitchFamily="66" charset="0"/>
                <a:ea typeface="Trebuchet MS" panose="020B0603020202020204" pitchFamily="34" charset="0"/>
                <a:cs typeface="Trebuchet MS" panose="020B0603020202020204" pitchFamily="34" charset="0"/>
              </a:rPr>
              <a:t/>
            </a:r>
            <a:br>
              <a:rPr lang="tr-TR" altLang="tr-TR" sz="2900" smtClean="0">
                <a:solidFill>
                  <a:srgbClr val="537680"/>
                </a:solidFill>
                <a:latin typeface="Comic Sans MS" panose="030F0702030302020204" pitchFamily="66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tr-TR" altLang="tr-TR" sz="2900" smtClean="0">
                <a:solidFill>
                  <a:srgbClr val="537680"/>
                </a:solidFill>
                <a:latin typeface="Comic Sans MS" panose="030F0702030302020204" pitchFamily="66" charset="0"/>
                <a:ea typeface="Trebuchet MS" panose="020B0603020202020204" pitchFamily="34" charset="0"/>
                <a:cs typeface="Trebuchet MS" panose="020B0603020202020204" pitchFamily="34" charset="0"/>
              </a:rPr>
              <a:t>REHBERL</a:t>
            </a:r>
            <a:r>
              <a:rPr lang="tr-TR" altLang="tr-TR" sz="2900" b="1" smtClean="0">
                <a:solidFill>
                  <a:srgbClr val="537680"/>
                </a:solidFill>
                <a:latin typeface="Comic Sans MS" panose="030F0702030302020204" pitchFamily="66" charset="0"/>
                <a:ea typeface="Trebuchet MS" panose="020B0603020202020204" pitchFamily="34" charset="0"/>
                <a:cs typeface="Trebuchet MS" panose="020B0603020202020204" pitchFamily="34" charset="0"/>
              </a:rPr>
              <a:t>İ</a:t>
            </a:r>
            <a:r>
              <a:rPr lang="tr-TR" altLang="tr-TR" sz="2900" smtClean="0">
                <a:solidFill>
                  <a:srgbClr val="537680"/>
                </a:solidFill>
                <a:latin typeface="Comic Sans MS" panose="030F0702030302020204" pitchFamily="66" charset="0"/>
                <a:ea typeface="Trebuchet MS" panose="020B0603020202020204" pitchFamily="34" charset="0"/>
                <a:cs typeface="Trebuchet MS" panose="020B0603020202020204" pitchFamily="34" charset="0"/>
              </a:rPr>
              <a:t>K SERVİSİ</a:t>
            </a:r>
            <a:r>
              <a:rPr lang="tr-TR" altLang="tr-TR" sz="4300" smtClean="0">
                <a:latin typeface="Comic Sans MS" panose="030F0702030302020204" pitchFamily="66" charset="0"/>
                <a:ea typeface="Trebuchet MS" panose="020B0603020202020204" pitchFamily="34" charset="0"/>
                <a:cs typeface="Trebuchet MS" panose="020B0603020202020204" pitchFamily="34" charset="0"/>
              </a:rPr>
              <a:t/>
            </a:r>
            <a:br>
              <a:rPr lang="tr-TR" altLang="tr-TR" sz="4300" smtClean="0">
                <a:latin typeface="Comic Sans MS" panose="030F0702030302020204" pitchFamily="66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tr-TR" altLang="tr-TR" sz="4300" smtClean="0">
                <a:latin typeface="Comic Sans MS" panose="030F0702030302020204" pitchFamily="66" charset="0"/>
                <a:ea typeface="Trebuchet MS" panose="020B0603020202020204" pitchFamily="34" charset="0"/>
                <a:cs typeface="Trebuchet MS" panose="020B0603020202020204" pitchFamily="34" charset="0"/>
              </a:rPr>
              <a:t/>
            </a:r>
            <a:br>
              <a:rPr lang="tr-TR" altLang="tr-TR" sz="4300" smtClean="0">
                <a:latin typeface="Comic Sans MS" panose="030F0702030302020204" pitchFamily="66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tr-TR" altLang="tr-TR" sz="4300" smtClean="0">
                <a:solidFill>
                  <a:srgbClr val="472D00"/>
                </a:solidFill>
                <a:latin typeface="Comic Sans MS" panose="030F0702030302020204" pitchFamily="66" charset="0"/>
                <a:ea typeface="Trebuchet MS" panose="020B0603020202020204" pitchFamily="34" charset="0"/>
                <a:cs typeface="Trebuchet MS" panose="020B0603020202020204" pitchFamily="34" charset="0"/>
              </a:rPr>
              <a:t>KATILIMINIZ İÇİN TEŞEKKÜRLER..</a:t>
            </a:r>
          </a:p>
        </p:txBody>
      </p:sp>
      <p:pic>
        <p:nvPicPr>
          <p:cNvPr id="62467" name="Resim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7463"/>
            <a:ext cx="7747000" cy="319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0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295400"/>
            <a:ext cx="7696200" cy="4648200"/>
          </a:xfrm>
        </p:spPr>
        <p:txBody>
          <a:bodyPr/>
          <a:lstStyle/>
          <a:p>
            <a:pPr>
              <a:buFontTx/>
              <a:buNone/>
            </a:pPr>
            <a:endParaRPr lang="tr-TR" altLang="tr-TR" sz="3600" b="1" smtClean="0">
              <a:latin typeface="Comic Sans MS" panose="030F0702030302020204" pitchFamily="66" charset="0"/>
            </a:endParaRPr>
          </a:p>
          <a:p>
            <a:pPr>
              <a:buFontTx/>
              <a:buNone/>
            </a:pPr>
            <a:r>
              <a:rPr lang="tr-TR" altLang="tr-TR" sz="3600" b="1" smtClean="0">
                <a:latin typeface="Comic Sans MS" panose="030F0702030302020204" pitchFamily="66" charset="0"/>
                <a:cs typeface="Times New Roman" panose="02020603050405020304" pitchFamily="18" charset="0"/>
              </a:rPr>
              <a:t>Çalışma konusunda yaşanan</a:t>
            </a:r>
            <a:endParaRPr lang="tr-TR" altLang="tr-TR" sz="3600" b="1" smtClean="0">
              <a:latin typeface="Comic Sans MS" panose="030F0702030302020204" pitchFamily="66" charset="0"/>
            </a:endParaRPr>
          </a:p>
          <a:p>
            <a:pPr>
              <a:buFontTx/>
              <a:buNone/>
            </a:pPr>
            <a:r>
              <a:rPr lang="tr-TR" altLang="tr-TR" sz="3600" b="1" smtClean="0">
                <a:latin typeface="Comic Sans MS" panose="030F0702030302020204" pitchFamily="66" charset="0"/>
                <a:cs typeface="Times New Roman" panose="02020603050405020304" pitchFamily="18" charset="0"/>
              </a:rPr>
              <a:t>problemler benzerdir, çözüm</a:t>
            </a:r>
            <a:endParaRPr lang="tr-TR" altLang="tr-TR" sz="3600" b="1" smtClean="0">
              <a:latin typeface="Comic Sans MS" panose="030F0702030302020204" pitchFamily="66" charset="0"/>
            </a:endParaRPr>
          </a:p>
          <a:p>
            <a:pPr>
              <a:buFontTx/>
              <a:buNone/>
            </a:pPr>
            <a:r>
              <a:rPr lang="tr-TR" altLang="tr-TR" sz="3600" b="1" smtClean="0">
                <a:latin typeface="Comic Sans MS" panose="030F0702030302020204" pitchFamily="66" charset="0"/>
                <a:cs typeface="Times New Roman" panose="02020603050405020304" pitchFamily="18" charset="0"/>
              </a:rPr>
              <a:t>yolları da benzerdir. Önemli olan</a:t>
            </a:r>
            <a:endParaRPr lang="tr-TR" altLang="tr-TR" sz="3600" b="1" smtClean="0">
              <a:latin typeface="Comic Sans MS" panose="030F0702030302020204" pitchFamily="66" charset="0"/>
            </a:endParaRPr>
          </a:p>
          <a:p>
            <a:pPr>
              <a:buFontTx/>
              <a:buNone/>
            </a:pPr>
            <a:r>
              <a:rPr lang="tr-TR" altLang="tr-TR" sz="3600" b="1" smtClean="0">
                <a:latin typeface="Comic Sans MS" panose="030F0702030302020204" pitchFamily="66" charset="0"/>
                <a:cs typeface="Times New Roman" panose="02020603050405020304" pitchFamily="18" charset="0"/>
              </a:rPr>
              <a:t>bu çözümleri uygulamaktaki</a:t>
            </a:r>
            <a:endParaRPr lang="tr-TR" altLang="tr-TR" sz="3600" b="1" smtClean="0">
              <a:latin typeface="Comic Sans MS" panose="030F0702030302020204" pitchFamily="66" charset="0"/>
            </a:endParaRPr>
          </a:p>
          <a:p>
            <a:pPr>
              <a:buFontTx/>
              <a:buNone/>
            </a:pPr>
            <a:r>
              <a:rPr lang="tr-TR" altLang="tr-TR" sz="3600" b="1" smtClean="0">
                <a:latin typeface="Comic Sans MS" panose="030F0702030302020204" pitchFamily="66" charset="0"/>
                <a:cs typeface="Times New Roman" panose="02020603050405020304" pitchFamily="18" charset="0"/>
              </a:rPr>
              <a:t>ustalıktır.</a:t>
            </a:r>
          </a:p>
          <a:p>
            <a:pPr>
              <a:buFontTx/>
              <a:buNone/>
            </a:pPr>
            <a:endParaRPr lang="tr-TR" altLang="tr-TR" sz="3600" b="1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random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4400" b="1" smtClean="0">
                <a:latin typeface="Comic Sans MS" panose="030F0702030302020204" pitchFamily="66" charset="0"/>
                <a:cs typeface="Times New Roman" panose="02020603050405020304" pitchFamily="18" charset="0"/>
              </a:rPr>
              <a:t>BAŞARMAK  İÇİN...</a:t>
            </a:r>
            <a:r>
              <a:rPr lang="tr-TR" altLang="tr-TR" smtClean="0"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</a:p>
        </p:txBody>
      </p:sp>
      <p:sp>
        <p:nvSpPr>
          <p:cNvPr id="27651" name="Rectangle 25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95400"/>
            <a:ext cx="7543800" cy="4648200"/>
          </a:xfrm>
        </p:spPr>
        <p:txBody>
          <a:bodyPr/>
          <a:lstStyle/>
          <a:p>
            <a:pPr>
              <a:buFontTx/>
              <a:buNone/>
            </a:pPr>
            <a:endParaRPr lang="tr-TR" altLang="tr-TR" sz="4000" b="1" smtClean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tr-TR" altLang="tr-TR" sz="4000" b="1" smtClean="0">
                <a:latin typeface="Comic Sans MS" panose="030F0702030302020204" pitchFamily="66" charset="0"/>
                <a:cs typeface="Times New Roman" panose="02020603050405020304" pitchFamily="18" charset="0"/>
              </a:rPr>
              <a:t> Doğru hedef ve bilinçli çaba her öğrenciyi hedeflediği başarıya götürür.</a:t>
            </a:r>
            <a:endParaRPr lang="tr-TR" altLang="tr-TR" sz="400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tr-TR" altLang="tr-TR" sz="400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 </a:t>
            </a:r>
          </a:p>
        </p:txBody>
      </p:sp>
    </p:spTree>
  </p:cSld>
  <p:clrMapOvr>
    <a:masterClrMapping/>
  </p:clrMapOvr>
  <p:transition>
    <p:random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ChangeArrowheads="1"/>
          </p:cNvSpPr>
          <p:nvPr/>
        </p:nvSpPr>
        <p:spPr bwMode="auto"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tr-TR" altLang="tr-TR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Rectangle 18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400" i="1" smtClean="0">
                <a:solidFill>
                  <a:schemeClr val="hlink"/>
                </a:solidFill>
                <a:latin typeface="Comic Sans MS" pitchFamily="66" charset="0"/>
              </a:rPr>
              <a:t/>
            </a:r>
            <a:br>
              <a:rPr lang="tr-TR" sz="4400" i="1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tr-TR" sz="4400" i="1" smtClean="0">
                <a:solidFill>
                  <a:schemeClr val="hlink"/>
                </a:solidFill>
                <a:latin typeface="Comic Sans MS" pitchFamily="66" charset="0"/>
              </a:rPr>
              <a:t/>
            </a:r>
            <a:br>
              <a:rPr lang="tr-TR" sz="4400" i="1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tr-TR" sz="4400" i="1" smtClean="0">
                <a:solidFill>
                  <a:schemeClr val="hlink"/>
                </a:solidFill>
                <a:latin typeface="Comic Sans MS" pitchFamily="66" charset="0"/>
              </a:rPr>
              <a:t/>
            </a:r>
            <a:br>
              <a:rPr lang="tr-TR" sz="4400" i="1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tr-TR" sz="4400" i="1" smtClean="0">
                <a:solidFill>
                  <a:schemeClr val="hlink"/>
                </a:solidFill>
                <a:latin typeface="Comic Sans MS" pitchFamily="66" charset="0"/>
                <a:cs typeface="Times New Roman" pitchFamily="18" charset="0"/>
              </a:rPr>
              <a:t>Hedef  Belirlemek Neden  Önemlidir?</a:t>
            </a:r>
            <a:r>
              <a:rPr lang="tr-TR" sz="4400" smtClean="0">
                <a:solidFill>
                  <a:schemeClr val="hlink"/>
                </a:solidFill>
                <a:latin typeface="Comic Sans MS" pitchFamily="66" charset="0"/>
                <a:cs typeface="Times New Roman" pitchFamily="18" charset="0"/>
              </a:rPr>
              <a:t/>
            </a:r>
            <a:br>
              <a:rPr lang="tr-TR" sz="4400" smtClean="0">
                <a:solidFill>
                  <a:schemeClr val="hlink"/>
                </a:solidFill>
                <a:latin typeface="Comic Sans MS" pitchFamily="66" charset="0"/>
                <a:cs typeface="Times New Roman" pitchFamily="18" charset="0"/>
              </a:rPr>
            </a:br>
            <a:endParaRPr lang="tr-TR" sz="4400" smtClean="0">
              <a:solidFill>
                <a:schemeClr val="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random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altLang="tr-TR" sz="26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  <a:cs typeface="Trebuchet MS" panose="020B0603020202020204" pitchFamily="34" charset="0"/>
              </a:rPr>
              <a:t/>
            </a:r>
            <a:br>
              <a:rPr lang="tr-TR" altLang="tr-TR" sz="26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  <a:cs typeface="Trebuchet MS" panose="020B0603020202020204" pitchFamily="34" charset="0"/>
              </a:rPr>
            </a:br>
            <a:r>
              <a:rPr lang="tr-TR" altLang="tr-TR" sz="26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  <a:cs typeface="Trebuchet MS" panose="020B0603020202020204" pitchFamily="34" charset="0"/>
              </a:rPr>
              <a:t/>
            </a:r>
            <a:br>
              <a:rPr lang="tr-TR" altLang="tr-TR" sz="26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  <a:cs typeface="Trebuchet MS" panose="020B0603020202020204" pitchFamily="34" charset="0"/>
              </a:rPr>
            </a:br>
            <a:r>
              <a:rPr lang="tr-TR" altLang="tr-TR" sz="26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  <a:cs typeface="Trebuchet MS" panose="020B0603020202020204" pitchFamily="34" charset="0"/>
              </a:rPr>
              <a:t/>
            </a:r>
            <a:br>
              <a:rPr lang="tr-TR" altLang="tr-TR" sz="26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  <a:cs typeface="Trebuchet MS" panose="020B0603020202020204" pitchFamily="34" charset="0"/>
              </a:rPr>
            </a:br>
            <a:r>
              <a:rPr lang="tr-TR" altLang="tr-TR" sz="26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Geleceğe yönelik hedefler kişiye öncelik sırasına göre aşılacak engellerle ilgili </a:t>
            </a:r>
            <a:r>
              <a:rPr lang="tr-TR" altLang="tr-TR" sz="26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  <a:cs typeface="Trebuchet MS" panose="020B0603020202020204" pitchFamily="34" charset="0"/>
              </a:rPr>
              <a:t>b</a:t>
            </a:r>
            <a:r>
              <a:rPr lang="tr-TR" altLang="tr-TR" sz="26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ir yaşam programı sunar.</a:t>
            </a:r>
            <a:r>
              <a:rPr lang="tr-TR" altLang="tr-TR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/>
            </a:r>
            <a:br>
              <a:rPr lang="tr-TR" altLang="tr-TR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tr-TR" altLang="tr-TR" b="1" smtClean="0">
              <a:solidFill>
                <a:schemeClr val="tx1">
                  <a:lumMod val="85000"/>
                  <a:lumOff val="15000"/>
                </a:schemeClr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just">
              <a:buFontTx/>
              <a:buNone/>
            </a:pPr>
            <a:endParaRPr lang="tr-TR" altLang="tr-TR" sz="2800" b="1" smtClean="0"/>
          </a:p>
          <a:p>
            <a:pPr algn="just">
              <a:buFontTx/>
              <a:buNone/>
            </a:pPr>
            <a:r>
              <a:rPr lang="tr-TR" altLang="tr-TR" sz="3600" b="1" smtClean="0">
                <a:latin typeface="Comic Sans MS" panose="030F0702030302020204" pitchFamily="66" charset="0"/>
              </a:rPr>
              <a:t>    </a:t>
            </a:r>
            <a:endParaRPr lang="tr-TR" altLang="tr-TR" sz="3600" b="1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143000" y="1447800"/>
            <a:ext cx="693420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3600" b="1">
                <a:solidFill>
                  <a:schemeClr val="tx2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Geleceğe yönelik hedeflerin aşamaları doğru oluşturulduğunda, kişi enerjisini hedefi doğrultusunda çok daha etkin bir biçimde kullanabilir</a:t>
            </a: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8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altLang="tr-TR" sz="2600" i="1" smtClean="0">
                <a:solidFill>
                  <a:srgbClr val="6600FF"/>
                </a:solidFill>
                <a:latin typeface="Comic Sans MS" panose="030F0702030302020204" pitchFamily="66" charset="0"/>
                <a:cs typeface="Trebuchet MS" panose="020B0603020202020204" pitchFamily="34" charset="0"/>
              </a:rPr>
              <a:t>Üniversiteye</a:t>
            </a:r>
            <a:r>
              <a:rPr lang="tr-TR" altLang="tr-TR" sz="2600" i="1" smtClean="0">
                <a:solidFill>
                  <a:srgbClr val="6600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Hazırlık Sürecinde  Hedefimize </a:t>
            </a:r>
            <a:r>
              <a:rPr lang="tr-TR" altLang="tr-TR" sz="2600" smtClean="0">
                <a:solidFill>
                  <a:srgbClr val="6600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/>
            </a:r>
            <a:br>
              <a:rPr lang="tr-TR" altLang="tr-TR" sz="2600" smtClean="0">
                <a:solidFill>
                  <a:srgbClr val="6600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tr-TR" altLang="tr-TR" sz="2600" i="1" smtClean="0">
                <a:solidFill>
                  <a:srgbClr val="6600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Ulaşma   Aşamaları</a:t>
            </a:r>
            <a:r>
              <a:rPr lang="tr-TR" altLang="tr-TR" sz="260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/>
            </a:r>
            <a:br>
              <a:rPr lang="tr-TR" altLang="tr-TR" sz="260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</a:br>
            <a:r>
              <a:rPr lang="tr-TR" altLang="tr-TR" sz="260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 </a:t>
            </a:r>
            <a:br>
              <a:rPr lang="tr-TR" altLang="tr-TR" sz="260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</a:br>
            <a:endParaRPr lang="tr-TR" altLang="tr-TR" sz="2600" smtClean="0">
              <a:solidFill>
                <a:schemeClr val="tx1">
                  <a:lumMod val="85000"/>
                  <a:lumOff val="15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33795" name="Picture 81" descr="PE01496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913" y="2286000"/>
            <a:ext cx="2922587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0"/>
  <p:tag name="DEFINEDINNAVIGATOR" val="False"/>
</p:tagLst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499</TotalTime>
  <Words>406</Words>
  <Application>Microsoft Office PowerPoint</Application>
  <PresentationFormat>Ekran Gösterisi (4:3)</PresentationFormat>
  <Paragraphs>110</Paragraphs>
  <Slides>34</Slides>
  <Notes>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46" baseType="lpstr">
      <vt:lpstr>Century Gothic</vt:lpstr>
      <vt:lpstr>Arial</vt:lpstr>
      <vt:lpstr>Wingdings 3</vt:lpstr>
      <vt:lpstr>Calibri</vt:lpstr>
      <vt:lpstr>Comic Sans MS</vt:lpstr>
      <vt:lpstr>Trebuchet MS</vt:lpstr>
      <vt:lpstr>Times New Roman</vt:lpstr>
      <vt:lpstr>Wingdings</vt:lpstr>
      <vt:lpstr>Tahoma</vt:lpstr>
      <vt:lpstr>Arial Black</vt:lpstr>
      <vt:lpstr>Wingdings 2</vt:lpstr>
      <vt:lpstr>Duman</vt:lpstr>
      <vt:lpstr>VERİMLİ DERS ÇALIŞMA YOLLARI</vt:lpstr>
      <vt:lpstr>PowerPoint Sunusu</vt:lpstr>
      <vt:lpstr>PowerPoint Sunusu</vt:lpstr>
      <vt:lpstr>PowerPoint Sunusu</vt:lpstr>
      <vt:lpstr>BAŞARMAK  İÇİN... </vt:lpstr>
      <vt:lpstr>   Hedef  Belirlemek Neden  Önemlidir? </vt:lpstr>
      <vt:lpstr>   Geleceğe yönelik hedefler kişiye öncelik sırasına göre aşılacak engellerle ilgili bir yaşam programı sunar. </vt:lpstr>
      <vt:lpstr>PowerPoint Sunusu</vt:lpstr>
      <vt:lpstr>Üniversiteye Hazırlık Sürecinde  Hedefimize  Ulaşma   Aşamaları   </vt:lpstr>
      <vt:lpstr>Kendinizi Tanıyın</vt:lpstr>
      <vt:lpstr>Hedefinizi  Tanıyın</vt:lpstr>
      <vt:lpstr>Gücünüzü  Tanıyın</vt:lpstr>
      <vt:lpstr>  Gücünüzü  Geliştirmek  Elinizde ...................</vt:lpstr>
      <vt:lpstr>PowerPoint Sunusu</vt:lpstr>
      <vt:lpstr>Hedefinize Yönelik  Olarak  Gelişebilme  İçin;  </vt:lpstr>
      <vt:lpstr>PowerPoint Sunusu</vt:lpstr>
      <vt:lpstr>PowerPoint Sunusu</vt:lpstr>
      <vt:lpstr>PowerPoint Sunusu</vt:lpstr>
      <vt:lpstr>Çalışma Programınızı  Hazırladınız Mı?</vt:lpstr>
      <vt:lpstr>PowerPoint Sunusu</vt:lpstr>
      <vt:lpstr>Neyi  Çalışmalıyım?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UNUTMAYIN...!</vt:lpstr>
      <vt:lpstr>Tekrar Programı Nasıl Uygulanır? </vt:lpstr>
      <vt:lpstr>PowerPoint Sunusu</vt:lpstr>
      <vt:lpstr>    REHBERLİK SERVİSİ  KATILIMINIZ İÇİN TEŞEKKÜRLER..</vt:lpstr>
    </vt:vector>
  </TitlesOfParts>
  <Company>a.akça.i.ö.o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VERİMLİ DERS ÇALIŞMA YOLLARI</dc:title>
  <dc:creator>A.AKÇA</dc:creator>
  <cp:lastModifiedBy>Windows Kullanıcısı</cp:lastModifiedBy>
  <cp:revision>28</cp:revision>
  <cp:lastPrinted>1601-01-01T00:00:00Z</cp:lastPrinted>
  <dcterms:created xsi:type="dcterms:W3CDTF">2003-11-03T12:00:53Z</dcterms:created>
  <dcterms:modified xsi:type="dcterms:W3CDTF">2018-03-05T21:14:43Z</dcterms:modified>
</cp:coreProperties>
</file>